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62" r:id="rId5"/>
    <p:sldId id="307" r:id="rId6"/>
    <p:sldId id="308" r:id="rId7"/>
    <p:sldId id="311" r:id="rId8"/>
    <p:sldId id="313" r:id="rId9"/>
    <p:sldId id="314" r:id="rId10"/>
    <p:sldId id="309" r:id="rId11"/>
    <p:sldId id="272" r:id="rId12"/>
    <p:sldId id="315" r:id="rId13"/>
    <p:sldId id="316" r:id="rId14"/>
    <p:sldId id="31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6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065" y="5080902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baseline="30000" dirty="0">
                <a:solidFill>
                  <a:schemeClr val="tx1"/>
                </a:solidFill>
              </a:rPr>
              <a:t>6th</a:t>
            </a:r>
            <a:r>
              <a:rPr lang="en-US" sz="4400" dirty="0">
                <a:solidFill>
                  <a:schemeClr val="tx1"/>
                </a:solidFill>
              </a:rPr>
              <a:t> Grade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Unit 1- week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87" y="6323803"/>
            <a:ext cx="4775075" cy="559656"/>
          </a:xfrm>
        </p:spPr>
        <p:txBody>
          <a:bodyPr>
            <a:normAutofit fontScale="55000" lnSpcReduction="20000"/>
          </a:bodyPr>
          <a:lstStyle/>
          <a:p>
            <a:r>
              <a:rPr lang="en-US" sz="3100" dirty="0" err="1">
                <a:solidFill>
                  <a:schemeClr val="tx1"/>
                </a:solidFill>
              </a:rPr>
              <a:t>Bastián</a:t>
            </a:r>
            <a:r>
              <a:rPr lang="en-US" sz="3100" dirty="0">
                <a:solidFill>
                  <a:schemeClr val="tx1"/>
                </a:solidFill>
              </a:rPr>
              <a:t> González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/>
              <a:t>teacherbastiangonzalez@gmail.com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id="{2F25BA2C-BFA1-40D2-A481-D2681FF96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33" y="207717"/>
            <a:ext cx="1784412" cy="155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C70710FA-4192-4BD1-A615-A8E62FABFD93}"/>
              </a:ext>
            </a:extLst>
          </p:cNvPr>
          <p:cNvSpPr/>
          <p:nvPr/>
        </p:nvSpPr>
        <p:spPr>
          <a:xfrm>
            <a:off x="4957674" y="531199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</p:spTree>
    <p:extLst>
      <p:ext uri="{BB962C8B-B14F-4D97-AF65-F5344CB8AC3E}">
        <p14:creationId xmlns:p14="http://schemas.microsoft.com/office/powerpoint/2010/main" val="86251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4E03-DBC0-47E0-8EF8-89DD89D2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80" y="794552"/>
            <a:ext cx="3835155" cy="5695025"/>
          </a:xfrm>
        </p:spPr>
        <p:txBody>
          <a:bodyPr/>
          <a:lstStyle/>
          <a:p>
            <a:r>
              <a:rPr lang="es-CL" dirty="0"/>
              <a:t>El </a:t>
            </a:r>
            <a:r>
              <a:rPr lang="es-CL" dirty="0" err="1"/>
              <a:t>future</a:t>
            </a:r>
            <a:r>
              <a:rPr lang="es-CL" dirty="0"/>
              <a:t> log será el espacio que usaremos para anotar fechas y acontecimientos importantes que vendrán a lo largo del año.</a:t>
            </a:r>
          </a:p>
          <a:p>
            <a:r>
              <a:rPr lang="es-CL" dirty="0"/>
              <a:t>Para crear mi </a:t>
            </a:r>
            <a:r>
              <a:rPr lang="es-CL" dirty="0" err="1"/>
              <a:t>future</a:t>
            </a:r>
            <a:r>
              <a:rPr lang="es-CL" dirty="0"/>
              <a:t> log, conté la cantidad de cuadros que me quedaban libres bajo el título (36) y lo dividí en 3 para poder dejar un espacio equitativo para los 6 meses que nos quedan del año.</a:t>
            </a:r>
          </a:p>
          <a:p>
            <a:r>
              <a:rPr lang="es-CL" dirty="0"/>
              <a:t>Por ahora, solamente anoté los feriados de cada mes y mi cumpleaños.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C0233CD-31D1-45B2-8FF1-975A0E44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7" y="581487"/>
            <a:ext cx="3556754" cy="56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0F345AB-12AF-4F48-8DA5-EDE22878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21" y="574801"/>
            <a:ext cx="3556754" cy="56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0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FF61B-6D9E-4EFD-B17A-6114ADA3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85421"/>
            <a:ext cx="5600330" cy="4967323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Para la hoja del vocabulario, cree 4 ejemplos distintos para poder organizar nuestras palabras: </a:t>
            </a:r>
          </a:p>
          <a:p>
            <a:r>
              <a:rPr lang="es-CL" dirty="0"/>
              <a:t>En un cuadro</a:t>
            </a:r>
          </a:p>
          <a:p>
            <a:r>
              <a:rPr lang="es-CL" dirty="0"/>
              <a:t>Un listado o punteo simple</a:t>
            </a:r>
          </a:p>
          <a:p>
            <a:r>
              <a:rPr lang="es-CL" dirty="0"/>
              <a:t>En burbujas</a:t>
            </a:r>
          </a:p>
          <a:p>
            <a:r>
              <a:rPr lang="es-CL" dirty="0"/>
              <a:t>Creando figuras</a:t>
            </a:r>
          </a:p>
          <a:p>
            <a:pPr marL="0" indent="0">
              <a:buNone/>
            </a:pPr>
            <a:r>
              <a:rPr lang="es-CL" dirty="0"/>
              <a:t>La forma que escojan para poder organizar su vocabulario es una decisión personal, por lo que pueden usar alguno de los ejemplos que les dejé acá o buscar su propia forma.</a:t>
            </a:r>
          </a:p>
          <a:p>
            <a:pPr marL="0" indent="0">
              <a:buNone/>
            </a:pPr>
            <a:r>
              <a:rPr lang="es-CL" dirty="0"/>
              <a:t>Consideren bien el espacio de su cuaderno para hacer esto.</a:t>
            </a:r>
          </a:p>
          <a:p>
            <a:endParaRPr lang="es-C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CFB810F-1322-4311-8F97-7AAE8294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9" y="323902"/>
            <a:ext cx="3878497" cy="62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9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BD0F-F8EE-45E0-9790-B8595C9B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346" y="2103120"/>
            <a:ext cx="6650854" cy="3849624"/>
          </a:xfrm>
        </p:spPr>
        <p:txBody>
          <a:bodyPr/>
          <a:lstStyle/>
          <a:p>
            <a:r>
              <a:rPr lang="es-CL" dirty="0"/>
              <a:t>Para la sección de reglas, les muestro el ejemplo de 2 contenidos que nos servirán siempre al estudiar el inglés: Las formas del verbo Be y el uso de los pronombres personales.</a:t>
            </a:r>
            <a:br>
              <a:rPr lang="es-CL" dirty="0"/>
            </a:br>
            <a:br>
              <a:rPr lang="es-CL" dirty="0"/>
            </a:br>
            <a:r>
              <a:rPr lang="es-CL" dirty="0"/>
              <a:t>Para todas las reglas que trabajemos durante el año, ustedes podrán adaptar cualquier tipo de cuadro de resumen de internet o sus apuntes de la forma que más les acomode. </a:t>
            </a:r>
            <a:br>
              <a:rPr lang="es-CL" dirty="0"/>
            </a:br>
            <a:br>
              <a:rPr lang="es-CL" dirty="0"/>
            </a:br>
            <a:r>
              <a:rPr lang="es-CL" dirty="0"/>
              <a:t>Recuerden que todo lo que anotemos será en base a nuestras necesidades.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C43876B-C2B5-48B4-8955-74B6B660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5" y="563732"/>
            <a:ext cx="3578932" cy="57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9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654D658-04F8-4B9D-AEB5-230EB6F5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That’s all for today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9E1F909C-373A-43D1-8157-75E0306A7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/>
          <a:p>
            <a:r>
              <a:rPr lang="en-US" dirty="0" err="1"/>
              <a:t>Cerramos</a:t>
            </a:r>
            <a:r>
              <a:rPr lang="en-US" dirty="0"/>
              <a:t> </a:t>
            </a:r>
            <a:r>
              <a:rPr lang="en-US" dirty="0" err="1"/>
              <a:t>así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 de hoy. </a:t>
            </a:r>
            <a:br>
              <a:rPr lang="en-US" dirty="0"/>
            </a:br>
            <a:r>
              <a:rPr lang="en-US" dirty="0" err="1"/>
              <a:t>Recuerden</a:t>
            </a:r>
            <a:r>
              <a:rPr lang="en-US" dirty="0"/>
              <a:t> preparer sus </a:t>
            </a:r>
            <a:r>
              <a:rPr lang="en-US" dirty="0" err="1"/>
              <a:t>Bujo</a:t>
            </a:r>
            <a:r>
              <a:rPr lang="en-US" dirty="0"/>
              <a:t> para el </a:t>
            </a:r>
            <a:r>
              <a:rPr lang="en-US" dirty="0" err="1"/>
              <a:t>comienzo</a:t>
            </a:r>
            <a:r>
              <a:rPr lang="en-US" dirty="0"/>
              <a:t> del </a:t>
            </a:r>
            <a:r>
              <a:rPr lang="en-US" dirty="0" err="1"/>
              <a:t>mes</a:t>
            </a:r>
            <a:r>
              <a:rPr lang="en-US" dirty="0"/>
              <a:t> de Julio, para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sacarle</a:t>
            </a:r>
            <a:r>
              <a:rPr lang="en-US" dirty="0"/>
              <a:t> el mayor </a:t>
            </a:r>
            <a:r>
              <a:rPr lang="en-US" dirty="0" err="1"/>
              <a:t>provecho</a:t>
            </a:r>
            <a:r>
              <a:rPr lang="en-US" dirty="0"/>
              <a:t> a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contenidos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Recuerden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resguardo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semana</a:t>
            </a:r>
            <a:r>
              <a:rPr lang="en-US" dirty="0"/>
              <a:t> de </a:t>
            </a:r>
            <a:r>
              <a:rPr lang="en-US" dirty="0" err="1"/>
              <a:t>cuarentena</a:t>
            </a:r>
            <a:r>
              <a:rPr lang="en-US" dirty="0"/>
              <a:t> y </a:t>
            </a:r>
            <a:r>
              <a:rPr lang="en-US" dirty="0" err="1"/>
              <a:t>ojalá</a:t>
            </a:r>
            <a:r>
              <a:rPr lang="en-US" dirty="0"/>
              <a:t> </a:t>
            </a:r>
            <a:r>
              <a:rPr lang="en-US" dirty="0" err="1"/>
              <a:t>podamos</a:t>
            </a:r>
            <a:r>
              <a:rPr lang="en-US" dirty="0"/>
              <a:t> </a:t>
            </a:r>
            <a:r>
              <a:rPr lang="en-US" dirty="0" err="1"/>
              <a:t>vernos</a:t>
            </a:r>
            <a:r>
              <a:rPr lang="en-US" dirty="0"/>
              <a:t> lo antes </a:t>
            </a:r>
            <a:r>
              <a:rPr lang="en-US" dirty="0" err="1"/>
              <a:t>posible</a:t>
            </a:r>
            <a:r>
              <a:rPr lang="en-US" dirty="0"/>
              <a:t>.</a:t>
            </a:r>
          </a:p>
          <a:p>
            <a:r>
              <a:rPr lang="en-US" b="1" dirty="0"/>
              <a:t>Goodbye</a:t>
            </a:r>
            <a:r>
              <a:rPr lang="en-US" dirty="0"/>
              <a:t>! </a:t>
            </a:r>
          </a:p>
        </p:txBody>
      </p:sp>
      <p:pic>
        <p:nvPicPr>
          <p:cNvPr id="1026" name="Picture 2" descr="Digimon Adventure Tri.-Same but different “Igual pero diferente” | GGS">
            <a:extLst>
              <a:ext uri="{FF2B5EF4-FFF2-40B4-BE49-F238E27FC236}">
                <a16:creationId xmlns:a16="http://schemas.microsoft.com/office/drawing/2014/main" id="{091672FA-C57C-4C69-BF64-CDD4E877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2217191"/>
            <a:ext cx="4663440" cy="352089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6099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4D68-D03A-4FCD-BE63-67BD2095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04" y="92178"/>
            <a:ext cx="10058400" cy="1371600"/>
          </a:xfrm>
        </p:spPr>
        <p:txBody>
          <a:bodyPr/>
          <a:lstStyle/>
          <a:p>
            <a:r>
              <a:rPr lang="es-CL" dirty="0" err="1"/>
              <a:t>Hello</a:t>
            </a:r>
            <a:r>
              <a:rPr lang="es-CL" dirty="0"/>
              <a:t>, </a:t>
            </a:r>
            <a:r>
              <a:rPr lang="es-CL" dirty="0" err="1"/>
              <a:t>kids</a:t>
            </a:r>
            <a:r>
              <a:rPr lang="es-CL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ECB-0581-42D8-BA17-7D8C3D14D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1340528"/>
            <a:ext cx="5539666" cy="4296792"/>
          </a:xfrm>
        </p:spPr>
        <p:txBody>
          <a:bodyPr/>
          <a:lstStyle/>
          <a:p>
            <a:r>
              <a:rPr lang="es-CL" dirty="0" err="1"/>
              <a:t>This</a:t>
            </a:r>
            <a:r>
              <a:rPr lang="es-CL" dirty="0"/>
              <a:t> </a:t>
            </a:r>
            <a:r>
              <a:rPr lang="es-CL" dirty="0" err="1"/>
              <a:t>week</a:t>
            </a:r>
            <a:r>
              <a:rPr lang="es-CL" dirty="0"/>
              <a:t> </a:t>
            </a:r>
            <a:r>
              <a:rPr lang="es-CL" dirty="0" err="1"/>
              <a:t>we</a:t>
            </a:r>
            <a:r>
              <a:rPr lang="es-CL" dirty="0"/>
              <a:t> are </a:t>
            </a:r>
            <a:r>
              <a:rPr lang="es-CL" dirty="0" err="1"/>
              <a:t>going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evaluation</a:t>
            </a:r>
            <a:r>
              <a:rPr lang="es-CL" dirty="0"/>
              <a:t>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had</a:t>
            </a:r>
            <a:r>
              <a:rPr lang="es-CL" dirty="0"/>
              <a:t> </a:t>
            </a:r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week</a:t>
            </a:r>
            <a:r>
              <a:rPr lang="es-CL" dirty="0"/>
              <a:t>. Para eso, veremos cada una de las secciones de la evaluación, acompañados del solucionario y la explicación para ellas. </a:t>
            </a:r>
          </a:p>
          <a:p>
            <a:r>
              <a:rPr lang="es-CL" dirty="0"/>
              <a:t>Además, al final de este </a:t>
            </a:r>
            <a:r>
              <a:rPr lang="es-CL" dirty="0" err="1"/>
              <a:t>ppt</a:t>
            </a:r>
            <a:r>
              <a:rPr lang="es-CL" dirty="0"/>
              <a:t>, les dejaré los ejemplos del </a:t>
            </a:r>
            <a:r>
              <a:rPr lang="es-CL" dirty="0" err="1"/>
              <a:t>BuJo</a:t>
            </a:r>
            <a:r>
              <a:rPr lang="es-CL" dirty="0"/>
              <a:t> para que vayan desde ya trabajando en su vocabulario.</a:t>
            </a:r>
          </a:p>
          <a:p>
            <a:r>
              <a:rPr lang="es-CL" dirty="0" err="1"/>
              <a:t>Objective</a:t>
            </a:r>
            <a:r>
              <a:rPr lang="es-CL" dirty="0"/>
              <a:t>: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test </a:t>
            </a:r>
            <a:r>
              <a:rPr lang="es-CL" dirty="0" err="1"/>
              <a:t>about</a:t>
            </a:r>
            <a:r>
              <a:rPr lang="es-CL" dirty="0"/>
              <a:t> </a:t>
            </a:r>
            <a:r>
              <a:rPr lang="es-CL" dirty="0" err="1"/>
              <a:t>prepositions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time</a:t>
            </a:r>
          </a:p>
          <a:p>
            <a:pPr marL="274320" lvl="1" indent="0">
              <a:buNone/>
            </a:pPr>
            <a:r>
              <a:rPr lang="es-CL" dirty="0" err="1"/>
              <a:t>Parts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class</a:t>
            </a:r>
            <a:r>
              <a:rPr lang="es-CL" dirty="0"/>
              <a:t>.</a:t>
            </a:r>
          </a:p>
          <a:p>
            <a:pPr lvl="1"/>
            <a:r>
              <a:rPr lang="es-CL" dirty="0"/>
              <a:t>General análisis</a:t>
            </a:r>
          </a:p>
          <a:p>
            <a:pPr lvl="1"/>
            <a:r>
              <a:rPr lang="es-CL" dirty="0" err="1"/>
              <a:t>Part</a:t>
            </a:r>
            <a:r>
              <a:rPr lang="es-CL" dirty="0"/>
              <a:t> I – II – II</a:t>
            </a:r>
          </a:p>
          <a:p>
            <a:pPr lvl="1"/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question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lowest</a:t>
            </a:r>
            <a:r>
              <a:rPr lang="es-CL" dirty="0"/>
              <a:t> score</a:t>
            </a:r>
          </a:p>
          <a:p>
            <a:pPr lvl="1"/>
            <a:r>
              <a:rPr lang="es-CL" dirty="0"/>
              <a:t>Bujo </a:t>
            </a:r>
            <a:r>
              <a:rPr lang="es-CL" dirty="0" err="1"/>
              <a:t>examples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65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7770-2322-45CA-92E3-E736CA8B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General </a:t>
            </a:r>
            <a:r>
              <a:rPr lang="es-CL" dirty="0" err="1"/>
              <a:t>Analysis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C7C53-85A3-4445-BAF4-724675A3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872" y="1930445"/>
            <a:ext cx="3161490" cy="4090976"/>
          </a:xfrm>
        </p:spPr>
        <p:txBody>
          <a:bodyPr/>
          <a:lstStyle/>
          <a:p>
            <a:r>
              <a:rPr lang="es-CL" dirty="0"/>
              <a:t>En cuanto a los resultados que nos entrega la evaluación, podemos ver que el resultado promedio fue de 15 puntos de un total de 24.</a:t>
            </a:r>
          </a:p>
          <a:p>
            <a:br>
              <a:rPr lang="es-CL" dirty="0"/>
            </a:br>
            <a:r>
              <a:rPr lang="es-CL" dirty="0"/>
              <a:t>Debemos considerar que, debido a los resultados automáticos del formulario, que no consideraba algunas preguntas correctas, el puntaje real debería aumentar en varios puntos.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031C2-712B-46F0-85AF-5A2FCC228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34" y="2451369"/>
            <a:ext cx="6892989" cy="30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F81DC-1F33-478D-8313-4D20B8F2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¿Cuánta diferencia hay entre los resultados reales y los entregados por el formulario?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402F-5ECE-4016-91C8-D4118DA4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884" y="2103120"/>
            <a:ext cx="4440315" cy="3849624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Si tomamos como ejemplo la primera pregunta, el formulario nos muestra 31 preguntas correctas.</a:t>
            </a:r>
          </a:p>
          <a:p>
            <a:pPr marL="0" indent="0">
              <a:buNone/>
            </a:pPr>
            <a:r>
              <a:rPr lang="es-CL" dirty="0"/>
              <a:t>Al considerar las respuestas correctas que no tomaba el cuestionario, como Kate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cooking</a:t>
            </a:r>
            <a:r>
              <a:rPr lang="es-CL" dirty="0"/>
              <a:t> a </a:t>
            </a:r>
            <a:r>
              <a:rPr lang="es-CL" dirty="0" err="1"/>
              <a:t>turkey</a:t>
            </a:r>
            <a:r>
              <a:rPr lang="es-CL" dirty="0"/>
              <a:t>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dinner</a:t>
            </a:r>
            <a:r>
              <a:rPr lang="es-CL" dirty="0"/>
              <a:t> cualquier otra combinación de mayúsculas, puntuación o respuesta completa, la cantidad de respuestas correctas totales sube a 38.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3AA0D-3B5A-4C7D-A845-1BB575B87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87" y="2194101"/>
            <a:ext cx="5427864" cy="27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4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1E41-3F76-4CF6-A9F7-26ACB9A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634" y="0"/>
            <a:ext cx="10058400" cy="1371600"/>
          </a:xfrm>
        </p:spPr>
        <p:txBody>
          <a:bodyPr/>
          <a:lstStyle/>
          <a:p>
            <a:r>
              <a:rPr lang="es-CL" dirty="0"/>
              <a:t>Solucionario: </a:t>
            </a:r>
            <a:r>
              <a:rPr lang="es-CL" dirty="0" err="1"/>
              <a:t>Part</a:t>
            </a:r>
            <a:r>
              <a:rPr lang="es-CL" dirty="0"/>
              <a:t> 1-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or</a:t>
            </a:r>
            <a:r>
              <a:rPr lang="es-CL" dirty="0"/>
              <a:t> Are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895FF9-C49B-4AC4-B6B0-3B381080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20258"/>
              </p:ext>
            </p:extLst>
          </p:nvPr>
        </p:nvGraphicFramePr>
        <p:xfrm>
          <a:off x="667966" y="1196955"/>
          <a:ext cx="10275753" cy="459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251">
                  <a:extLst>
                    <a:ext uri="{9D8B030D-6E8A-4147-A177-3AD203B41FA5}">
                      <a16:colId xmlns:a16="http://schemas.microsoft.com/office/drawing/2014/main" val="1376974208"/>
                    </a:ext>
                  </a:extLst>
                </a:gridCol>
                <a:gridCol w="2331394">
                  <a:extLst>
                    <a:ext uri="{9D8B030D-6E8A-4147-A177-3AD203B41FA5}">
                      <a16:colId xmlns:a16="http://schemas.microsoft.com/office/drawing/2014/main" val="2293073242"/>
                    </a:ext>
                  </a:extLst>
                </a:gridCol>
                <a:gridCol w="4519108">
                  <a:extLst>
                    <a:ext uri="{9D8B030D-6E8A-4147-A177-3AD203B41FA5}">
                      <a16:colId xmlns:a16="http://schemas.microsoft.com/office/drawing/2014/main" val="1519933139"/>
                    </a:ext>
                  </a:extLst>
                </a:gridCol>
              </a:tblGrid>
              <a:tr h="309775">
                <a:tc>
                  <a:txBody>
                    <a:bodyPr/>
                    <a:lstStyle/>
                    <a:p>
                      <a:r>
                        <a:rPr lang="es-CL" sz="1200" dirty="0" err="1"/>
                        <a:t>Question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/>
                        <a:t>Answer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/>
                        <a:t>Explanation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59606"/>
                  </a:ext>
                </a:extLst>
              </a:tr>
              <a:tr h="7638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 ____ cooking a turkey for dinner</a:t>
                      </a:r>
                      <a:br>
                        <a:rPr lang="en-US" sz="1200" dirty="0"/>
                      </a:b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/>
                        <a:t>Is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Siempre que hablamos de una sola persona, a la que no le estamos directamente, usamos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47222"/>
                  </a:ext>
                </a:extLst>
              </a:tr>
              <a:tr h="7638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_____ making coffee</a:t>
                      </a:r>
                      <a:br>
                        <a:rPr lang="en-US" sz="1200" dirty="0"/>
                      </a:b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/>
                        <a:t>is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/>
                        <a:t>Siempre que hablamos de una sola persona, a la que no le estamos directamente, usamos IS</a:t>
                      </a:r>
                    </a:p>
                    <a:p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19324"/>
                  </a:ext>
                </a:extLst>
              </a:tr>
              <a:tr h="7638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girls ____ playing soccer</a:t>
                      </a:r>
                      <a:br>
                        <a:rPr lang="en-US" sz="1200" dirty="0"/>
                      </a:b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Estamos hablando de más de una persona, por lo tanto usamos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163476"/>
                  </a:ext>
                </a:extLst>
              </a:tr>
              <a:tr h="7638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girl ____ playing soccer</a:t>
                      </a:r>
                      <a:br>
                        <a:rPr lang="en-US" sz="1200" dirty="0"/>
                      </a:b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/>
                        <a:t>Is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En esta pregunta, una letra nos hacía la diferencia, por lo que teníamos que leer con atención o pensaríamos que era un pregunta repetida. A diferencia de la anterior, acá hablamos en singular, por lo tanto es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61644"/>
                  </a:ext>
                </a:extLst>
              </a:tr>
              <a:tr h="53468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____ eating cake</a:t>
                      </a:r>
                      <a:br>
                        <a:rPr lang="en-US" sz="1200" dirty="0"/>
                      </a:b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/>
                        <a:t>We</a:t>
                      </a:r>
                      <a:r>
                        <a:rPr lang="es-CL" sz="1200" dirty="0"/>
                        <a:t> es un pronombre PLURAL, por lo que usamos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638902"/>
                  </a:ext>
                </a:extLst>
              </a:tr>
              <a:tr h="534680"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You _____ singing a song</a:t>
                      </a:r>
                      <a:br>
                        <a:rPr lang="en-US" sz="1200"/>
                      </a:b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Con el pronombre </a:t>
                      </a:r>
                      <a:r>
                        <a:rPr lang="es-CL" sz="1200" dirty="0" err="1"/>
                        <a:t>you</a:t>
                      </a:r>
                      <a:r>
                        <a:rPr lang="es-CL" sz="1200" dirty="0"/>
                        <a:t>, hablamos directamente a alguien (Segunda persona singular) o un grupo de personas (Segunda persona Plural), por lo tanto es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4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32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1E41-3F76-4CF6-A9F7-26ACB9A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36" y="0"/>
            <a:ext cx="10058400" cy="1371600"/>
          </a:xfrm>
        </p:spPr>
        <p:txBody>
          <a:bodyPr/>
          <a:lstStyle/>
          <a:p>
            <a:r>
              <a:rPr lang="es-CL" dirty="0"/>
              <a:t>Solucionario: </a:t>
            </a:r>
            <a:r>
              <a:rPr lang="es-CL" dirty="0" err="1"/>
              <a:t>Part</a:t>
            </a:r>
            <a:r>
              <a:rPr lang="es-CL" dirty="0"/>
              <a:t> 2 – Change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verb</a:t>
            </a:r>
            <a:r>
              <a:rPr lang="es-CL" dirty="0"/>
              <a:t>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895FF9-C49B-4AC4-B6B0-3B381080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568763"/>
              </p:ext>
            </p:extLst>
          </p:nvPr>
        </p:nvGraphicFramePr>
        <p:xfrm>
          <a:off x="575410" y="957591"/>
          <a:ext cx="10889760" cy="500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721">
                  <a:extLst>
                    <a:ext uri="{9D8B030D-6E8A-4147-A177-3AD203B41FA5}">
                      <a16:colId xmlns:a16="http://schemas.microsoft.com/office/drawing/2014/main" val="1376974208"/>
                    </a:ext>
                  </a:extLst>
                </a:gridCol>
                <a:gridCol w="1856201">
                  <a:extLst>
                    <a:ext uri="{9D8B030D-6E8A-4147-A177-3AD203B41FA5}">
                      <a16:colId xmlns:a16="http://schemas.microsoft.com/office/drawing/2014/main" val="2293073242"/>
                    </a:ext>
                  </a:extLst>
                </a:gridCol>
                <a:gridCol w="4957838">
                  <a:extLst>
                    <a:ext uri="{9D8B030D-6E8A-4147-A177-3AD203B41FA5}">
                      <a16:colId xmlns:a16="http://schemas.microsoft.com/office/drawing/2014/main" val="2609965175"/>
                    </a:ext>
                  </a:extLst>
                </a:gridCol>
              </a:tblGrid>
              <a:tr h="364210">
                <a:tc>
                  <a:txBody>
                    <a:bodyPr/>
                    <a:lstStyle/>
                    <a:p>
                      <a:r>
                        <a:rPr lang="es-CL" sz="1400" dirty="0" err="1"/>
                        <a:t>Sentence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Answer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Explanation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59606"/>
                  </a:ext>
                </a:extLst>
              </a:tr>
              <a:tr h="36421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 I ___________ dinner? (Cook)</a:t>
                      </a:r>
                      <a:br>
                        <a:rPr lang="en-US" dirty="0"/>
                      </a:b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Am – </a:t>
                      </a:r>
                      <a:r>
                        <a:rPr lang="es-CL" sz="1400" dirty="0" err="1"/>
                        <a:t>Cooking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Siempre que el sujeto sea I, la forma de be será AM.</a:t>
                      </a:r>
                    </a:p>
                    <a:p>
                      <a:r>
                        <a:rPr lang="es-CL" sz="1400" dirty="0"/>
                        <a:t>Cook sigue la regla normal del 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47222"/>
                  </a:ext>
                </a:extLst>
              </a:tr>
              <a:tr h="43153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 the girls _________ pie? (eat)</a:t>
                      </a:r>
                      <a:br>
                        <a:rPr lang="en-US" dirty="0"/>
                      </a:b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Are – </a:t>
                      </a:r>
                      <a:r>
                        <a:rPr lang="es-CL" sz="1400" dirty="0" err="1"/>
                        <a:t>Eating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Siempre que hablamos de más de una persona, usamos ARE.</a:t>
                      </a:r>
                    </a:p>
                    <a:p>
                      <a:r>
                        <a:rPr lang="es-CL" sz="1400" dirty="0" err="1"/>
                        <a:t>Eat</a:t>
                      </a:r>
                      <a:r>
                        <a:rPr lang="es-CL" sz="1400" dirty="0"/>
                        <a:t> sigue la regla normal del 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19324"/>
                  </a:ext>
                </a:extLst>
              </a:tr>
              <a:tr h="43153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 your dog _________? (barking)</a:t>
                      </a:r>
                      <a:br>
                        <a:rPr lang="en-US" dirty="0"/>
                      </a:b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Are - Barking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Siempre que hablamos de un animal, usamos IS.</a:t>
                      </a:r>
                    </a:p>
                    <a:p>
                      <a:r>
                        <a:rPr lang="es-CL" sz="1400" dirty="0"/>
                        <a:t>Barking ya se encontraba con ING entre paréntesis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163476"/>
                  </a:ext>
                </a:extLst>
              </a:tr>
              <a:tr h="628636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 Kate and John _______? (Sleeping)</a:t>
                      </a:r>
                      <a:br>
                        <a:rPr lang="en-US" dirty="0"/>
                      </a:b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Are - Sleeping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Siempre que hablamos de más de una persona, usamos ARE.</a:t>
                      </a:r>
                    </a:p>
                    <a:p>
                      <a:r>
                        <a:rPr lang="es-CL" sz="1400" dirty="0"/>
                        <a:t>Sleeping ya se encontraba con ING entre paréntesis.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60816"/>
                  </a:ext>
                </a:extLst>
              </a:tr>
              <a:tr h="628636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 it _________? (Rain)</a:t>
                      </a:r>
                      <a:br>
                        <a:rPr lang="en-US" dirty="0"/>
                      </a:b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Is</a:t>
                      </a:r>
                      <a:r>
                        <a:rPr lang="es-CL" sz="1400" dirty="0"/>
                        <a:t> - </a:t>
                      </a:r>
                      <a:r>
                        <a:rPr lang="es-CL" sz="1400" dirty="0" err="1"/>
                        <a:t>Raining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 pronombre </a:t>
                      </a:r>
                      <a:r>
                        <a:rPr lang="es-CL" sz="1400" dirty="0" err="1"/>
                        <a:t>it</a:t>
                      </a:r>
                      <a:r>
                        <a:rPr lang="es-CL" sz="1400" dirty="0"/>
                        <a:t> siempre va con IS</a:t>
                      </a:r>
                    </a:p>
                    <a:p>
                      <a:r>
                        <a:rPr lang="es-CL" sz="1400" dirty="0"/>
                        <a:t>Rain sigue la regla normal del 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61644"/>
                  </a:ext>
                </a:extLst>
              </a:tr>
              <a:tr h="628636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 they __________? (Laugh)</a:t>
                      </a:r>
                      <a:br>
                        <a:rPr lang="en-US" dirty="0"/>
                      </a:b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Are - </a:t>
                      </a:r>
                      <a:r>
                        <a:rPr lang="es-CL" sz="1400" dirty="0" err="1"/>
                        <a:t>Laughing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 pronombre </a:t>
                      </a:r>
                      <a:r>
                        <a:rPr lang="es-CL" sz="1400" dirty="0" err="1"/>
                        <a:t>They</a:t>
                      </a:r>
                      <a:r>
                        <a:rPr lang="es-CL" sz="1400" dirty="0"/>
                        <a:t> siempre va con Are</a:t>
                      </a:r>
                    </a:p>
                    <a:p>
                      <a:r>
                        <a:rPr lang="es-CL" sz="1400" dirty="0" err="1"/>
                        <a:t>Laugh</a:t>
                      </a:r>
                      <a:r>
                        <a:rPr lang="es-CL" sz="1400" dirty="0"/>
                        <a:t> </a:t>
                      </a:r>
                      <a:r>
                        <a:rPr lang="es-CL" sz="1400" dirty="0" err="1"/>
                        <a:t>siguie</a:t>
                      </a:r>
                      <a:r>
                        <a:rPr lang="es-CL" sz="1400" dirty="0"/>
                        <a:t> la regla normal del 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186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0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929E-1D0C-488B-BDB3-DF22395F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82020"/>
          </a:xfrm>
        </p:spPr>
        <p:txBody>
          <a:bodyPr/>
          <a:lstStyle/>
          <a:p>
            <a:r>
              <a:rPr lang="es-CL" dirty="0"/>
              <a:t>Nuestra pregunta más baja.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A5DA-D6BE-4DCE-87F3-7060EE7C0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976" y="1870644"/>
            <a:ext cx="4270159" cy="3600161"/>
          </a:xfrm>
        </p:spPr>
        <p:txBody>
          <a:bodyPr>
            <a:normAutofit/>
          </a:bodyPr>
          <a:lstStyle/>
          <a:p>
            <a:r>
              <a:rPr lang="es-CL" dirty="0"/>
              <a:t>A pesar de que hubieron una gran cantidad de respuesta correctas, el formulario solamente tomó 14 de ellas como correctas, debido a la gran diferencia entre las formas de responder.</a:t>
            </a:r>
            <a:br>
              <a:rPr lang="es-CL" dirty="0"/>
            </a:br>
            <a:br>
              <a:rPr lang="es-CL" dirty="0"/>
            </a:br>
            <a:r>
              <a:rPr lang="es-CL" dirty="0"/>
              <a:t>Es importante recordar que para realizar este tipo de formulario, es necesario seguir las instrucciones dadas y responder solamente con lo que se pide, de lo contrario, el formulario no tomará la respuesta como buena.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BDAD7-DDA1-4393-8519-A7086764C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83" y="2281561"/>
            <a:ext cx="6459726" cy="29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4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37125-1888-409B-BBA3-ED4B929C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83" y="74423"/>
            <a:ext cx="10058400" cy="1371600"/>
          </a:xfrm>
        </p:spPr>
        <p:txBody>
          <a:bodyPr/>
          <a:lstStyle/>
          <a:p>
            <a:r>
              <a:rPr lang="es-CL" b="1" dirty="0"/>
              <a:t>Bujo </a:t>
            </a:r>
            <a:r>
              <a:rPr lang="es-CL" b="1" dirty="0" err="1"/>
              <a:t>examples</a:t>
            </a:r>
            <a:r>
              <a:rPr lang="es-CL" b="1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C47DD-4CC3-4C24-9FCC-A5169710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4" y="1504188"/>
            <a:ext cx="6258756" cy="392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Para cerrar esta clase, les dejo ejemplos para el avance en la implementación de nuestro nuevo sistema de trabajo con el cuaderno.</a:t>
            </a:r>
          </a:p>
          <a:p>
            <a:pPr marL="0" indent="0">
              <a:buNone/>
            </a:pPr>
            <a:r>
              <a:rPr lang="es-CL" dirty="0"/>
              <a:t>En esta página, pueden ver un ejemplo que creé en un cuaderno digital de cómo organizar su información personal. No es necesario que usan la misma administración de espacio, colores o decoraciones. Pueden agregar sus propios recortes, cintas, dibujos, papel, etc.</a:t>
            </a:r>
          </a:p>
          <a:p>
            <a:pPr marL="0" indent="0">
              <a:buNone/>
            </a:pPr>
            <a:r>
              <a:rPr lang="es-CL" dirty="0"/>
              <a:t>Algo que los ayudará bastante como referencia para las separaciones y organizadores que agregarán más adelante es escribir la cantidad de cuadros verticales y horizontales de su cuaderno, marcando también el cuadro central de </a:t>
            </a:r>
            <a:r>
              <a:rPr lang="es-CL"/>
              <a:t>sus páginas.</a:t>
            </a:r>
            <a:endParaRPr lang="es-CL" dirty="0"/>
          </a:p>
          <a:p>
            <a:pPr marL="0" indent="0" algn="ctr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ACB02A-CA3F-4FFE-AB3F-70B2931D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93" y="326189"/>
            <a:ext cx="3875641" cy="62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7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A6661-555B-4C1D-9676-AF975E9F3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308" y="674703"/>
            <a:ext cx="6375647" cy="5278041"/>
          </a:xfrm>
        </p:spPr>
        <p:txBody>
          <a:bodyPr/>
          <a:lstStyle/>
          <a:p>
            <a:r>
              <a:rPr lang="es-CL" dirty="0"/>
              <a:t>El índice será una sección que irá creciendo con el paso del tiempo, a medida que agreguemos más secciones en base a nuestras necesidades. Pueden agregar cualquier tipo de sección extra en su </a:t>
            </a:r>
            <a:r>
              <a:rPr lang="es-CL" dirty="0" err="1"/>
              <a:t>BuJo</a:t>
            </a:r>
            <a:r>
              <a:rPr lang="es-CL" dirty="0"/>
              <a:t>, siempre y cuando anoten sus páginas en el índice. </a:t>
            </a:r>
          </a:p>
          <a:p>
            <a:r>
              <a:rPr lang="es-CL" dirty="0"/>
              <a:t>Las secciones que pueden ver acá son el mínimo establecido para poder trabajar clase a clase y así debería estar por ahora en sus </a:t>
            </a:r>
            <a:r>
              <a:rPr lang="es-CL" dirty="0" err="1"/>
              <a:t>journals</a:t>
            </a:r>
            <a:r>
              <a:rPr lang="es-CL" dirty="0"/>
              <a:t>.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Importante repetir que cada decoración, uso de colores y espacios queda a gusto de ustedes.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0049EC-C651-471F-AA69-3EC82AF1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9" y="381740"/>
            <a:ext cx="3806253" cy="60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39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{84DE8576-8C95-46CD-B0D5-036DEEEC7219}tf78438558</Template>
  <TotalTime>0</TotalTime>
  <Words>1194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Garamond</vt:lpstr>
      <vt:lpstr>Google Sans</vt:lpstr>
      <vt:lpstr>SavonVTI</vt:lpstr>
      <vt:lpstr>6th Grade Unit 1- week 12</vt:lpstr>
      <vt:lpstr>Hello, kids!</vt:lpstr>
      <vt:lpstr>General Analysis</vt:lpstr>
      <vt:lpstr>¿Cuánta diferencia hay entre los resultados reales y los entregados por el formulario?</vt:lpstr>
      <vt:lpstr>Solucionario: Part 1- Is or Are</vt:lpstr>
      <vt:lpstr>Solucionario: Part 2 – Change the verb.</vt:lpstr>
      <vt:lpstr>Nuestra pregunta más baja.</vt:lpstr>
      <vt:lpstr>Bujo examples.</vt:lpstr>
      <vt:lpstr>PowerPoint Presentation</vt:lpstr>
      <vt:lpstr>PowerPoint Presentation</vt:lpstr>
      <vt:lpstr>PowerPoint Presentation</vt:lpstr>
      <vt:lpstr>PowerPoint Presentation</vt:lpstr>
      <vt:lpstr>That’s all for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2020-04-02T12:17:14Z</dcterms:created>
  <dcterms:modified xsi:type="dcterms:W3CDTF">2020-06-20T17:01:17Z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