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sldIdLst>
    <p:sldId id="257" r:id="rId5"/>
    <p:sldId id="273" r:id="rId6"/>
    <p:sldId id="262" r:id="rId7"/>
    <p:sldId id="263" r:id="rId8"/>
    <p:sldId id="274" r:id="rId9"/>
    <p:sldId id="275" r:id="rId10"/>
    <p:sldId id="264" r:id="rId11"/>
    <p:sldId id="269" r:id="rId12"/>
    <p:sldId id="276" r:id="rId13"/>
    <p:sldId id="277"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4/24/2020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4/24/2020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‹Nº›</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‹Nº›</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‹Nº›</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‹Nº›</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4/24/2020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4/24/2020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‹Nº›</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4/24/2020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‹Nº›</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Teacherbastiangonzalez@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j6g_OPGdbl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Unit 1- Class 3</a:t>
            </a:r>
            <a:br>
              <a:rPr lang="en-US" sz="4400" dirty="0">
                <a:solidFill>
                  <a:schemeClr val="tx1"/>
                </a:solidFill>
              </a:rPr>
            </a:br>
            <a:r>
              <a:rPr lang="en-US" sz="4400" dirty="0">
                <a:solidFill>
                  <a:schemeClr val="tx1"/>
                </a:solidFill>
              </a:rPr>
              <a:t>Week 5</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err="1">
                <a:solidFill>
                  <a:schemeClr val="tx1"/>
                </a:solidFill>
              </a:rPr>
              <a:t>Bastián</a:t>
            </a:r>
            <a:r>
              <a:rPr lang="en-US" dirty="0">
                <a:solidFill>
                  <a:schemeClr val="tx1"/>
                </a:solidFill>
              </a:rPr>
              <a:t> González Jiménez</a:t>
            </a:r>
          </a:p>
        </p:txBody>
      </p:sp>
      <p:sp>
        <p:nvSpPr>
          <p:cNvPr id="4" name="TextBox 3">
            <a:extLst>
              <a:ext uri="{FF2B5EF4-FFF2-40B4-BE49-F238E27FC236}">
                <a16:creationId xmlns:a16="http://schemas.microsoft.com/office/drawing/2014/main" id="{413AF1F3-6CDD-41E8-BB94-E8D74FC33A1F}"/>
              </a:ext>
            </a:extLst>
          </p:cNvPr>
          <p:cNvSpPr txBox="1"/>
          <p:nvPr/>
        </p:nvSpPr>
        <p:spPr>
          <a:xfrm>
            <a:off x="528610" y="4092605"/>
            <a:ext cx="4886769" cy="2308324"/>
          </a:xfrm>
          <a:prstGeom prst="rect">
            <a:avLst/>
          </a:prstGeom>
          <a:noFill/>
        </p:spPr>
        <p:txBody>
          <a:bodyPr wrap="square" rtlCol="0">
            <a:spAutoFit/>
          </a:bodyPr>
          <a:lstStyle/>
          <a:p>
            <a:r>
              <a:rPr lang="es-CL" sz="3600" b="1" dirty="0">
                <a:solidFill>
                  <a:schemeClr val="bg1"/>
                </a:solidFill>
              </a:rPr>
              <a:t>La siguiente clase está pensada para ser trabajada en el cuaderno.</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4991D9-A390-4B3B-92AD-E20ECD79847C}"/>
              </a:ext>
            </a:extLst>
          </p:cNvPr>
          <p:cNvSpPr>
            <a:spLocks noGrp="1"/>
          </p:cNvSpPr>
          <p:nvPr>
            <p:ph idx="1"/>
          </p:nvPr>
        </p:nvSpPr>
        <p:spPr>
          <a:xfrm>
            <a:off x="818225" y="780347"/>
            <a:ext cx="10058400" cy="4572888"/>
          </a:xfrm>
        </p:spPr>
        <p:txBody>
          <a:bodyPr>
            <a:normAutofit lnSpcReduction="10000"/>
          </a:bodyPr>
          <a:lstStyle/>
          <a:p>
            <a:r>
              <a:rPr lang="es-CL" dirty="0"/>
              <a:t>Conociendo un poco más sobre los problemas de salud, me acerco una vez más al profe Felipe y le digo: </a:t>
            </a:r>
            <a:r>
              <a:rPr lang="es-CL" b="1" dirty="0" err="1">
                <a:solidFill>
                  <a:schemeClr val="accent2"/>
                </a:solidFill>
              </a:rPr>
              <a:t>What</a:t>
            </a:r>
            <a:r>
              <a:rPr lang="es-CL" b="1" dirty="0"/>
              <a:t> </a:t>
            </a:r>
            <a:r>
              <a:rPr lang="es-CL" b="1" dirty="0">
                <a:solidFill>
                  <a:schemeClr val="accent3"/>
                </a:solidFill>
              </a:rPr>
              <a:t>do</a:t>
            </a:r>
            <a:r>
              <a:rPr lang="es-CL" b="1" dirty="0"/>
              <a:t> </a:t>
            </a:r>
            <a:r>
              <a:rPr lang="es-CL" b="1" dirty="0" err="1">
                <a:solidFill>
                  <a:schemeClr val="accent1"/>
                </a:solidFill>
              </a:rPr>
              <a:t>you</a:t>
            </a:r>
            <a:r>
              <a:rPr lang="es-CL" b="1" dirty="0"/>
              <a:t> </a:t>
            </a:r>
            <a:r>
              <a:rPr lang="es-CL" b="1" dirty="0" err="1"/>
              <a:t>have</a:t>
            </a:r>
            <a:r>
              <a:rPr lang="es-CL" dirty="0"/>
              <a:t>?</a:t>
            </a:r>
          </a:p>
          <a:p>
            <a:pPr marL="0" indent="0">
              <a:buNone/>
            </a:pPr>
            <a:r>
              <a:rPr lang="es-CL" dirty="0"/>
              <a:t>Me responde con: </a:t>
            </a:r>
            <a:r>
              <a:rPr lang="es-CL" b="1" dirty="0"/>
              <a:t>I </a:t>
            </a:r>
            <a:r>
              <a:rPr lang="es-CL" b="1" dirty="0" err="1"/>
              <a:t>have</a:t>
            </a:r>
            <a:r>
              <a:rPr lang="es-CL" b="1" dirty="0"/>
              <a:t> a Flu.</a:t>
            </a:r>
          </a:p>
          <a:p>
            <a:pPr marL="0" indent="0">
              <a:buNone/>
            </a:pPr>
            <a:endParaRPr lang="es-CL" b="1" dirty="0"/>
          </a:p>
          <a:p>
            <a:pPr marL="0" indent="0">
              <a:buNone/>
            </a:pPr>
            <a:r>
              <a:rPr lang="es-CL" b="1" dirty="0"/>
              <a:t>Ya sabemos cómo se siente y porqué, pero aún nos falta información para poder ayudarlo. Ya sabemos un poco de alimentación saludable, sobre los problemas de salud y cómo preguntar sobre ellos.</a:t>
            </a:r>
          </a:p>
          <a:p>
            <a:pPr marL="0" indent="0">
              <a:buNone/>
            </a:pPr>
            <a:r>
              <a:rPr lang="es-CL" b="1" dirty="0"/>
              <a:t>Para la próxima clase, seremos capaces de dar consejos sobre estados de salud y para eso necesito una pequeña ayuda de parte de ustedes.</a:t>
            </a:r>
          </a:p>
          <a:p>
            <a:pPr marL="0" indent="0">
              <a:buNone/>
            </a:pPr>
            <a:r>
              <a:rPr lang="es-CL" b="1" dirty="0"/>
              <a:t>Actividad</a:t>
            </a:r>
            <a:r>
              <a:rPr lang="es-CL" dirty="0"/>
              <a:t>:</a:t>
            </a:r>
          </a:p>
          <a:p>
            <a:pPr marL="0" indent="0">
              <a:buNone/>
            </a:pPr>
            <a:r>
              <a:rPr lang="es-CL" dirty="0"/>
              <a:t>Hagan una lluvia de ideas de consejos que le podríamos dar al Profe Felipe</a:t>
            </a:r>
            <a:br>
              <a:rPr lang="es-CL" dirty="0"/>
            </a:br>
            <a:r>
              <a:rPr lang="es-CL" dirty="0"/>
              <a:t>para que se sienta mejor. Puede ser relacionado a medicamentos, comida,</a:t>
            </a:r>
            <a:br>
              <a:rPr lang="es-CL" dirty="0"/>
            </a:br>
            <a:r>
              <a:rPr lang="es-CL" dirty="0"/>
              <a:t>acciones como quedarse acostado o ir al doctor.</a:t>
            </a:r>
          </a:p>
          <a:p>
            <a:pPr marL="0" indent="0">
              <a:buNone/>
            </a:pPr>
            <a:endParaRPr lang="es-CL" dirty="0"/>
          </a:p>
          <a:p>
            <a:pPr marL="0" indent="0">
              <a:buNone/>
            </a:pPr>
            <a:r>
              <a:rPr lang="es-CL" dirty="0"/>
              <a:t>Luego, creen </a:t>
            </a:r>
            <a:r>
              <a:rPr lang="es-CL"/>
              <a:t>un listado </a:t>
            </a:r>
            <a:r>
              <a:rPr lang="es-CL" dirty="0"/>
              <a:t>de vocabulario en inglés con las palabras claves de </a:t>
            </a:r>
            <a:br>
              <a:rPr lang="es-CL" dirty="0"/>
            </a:br>
            <a:r>
              <a:rPr lang="es-CL" dirty="0"/>
              <a:t>sus consejos, el cuál nos servirá para las actividades de la clase siguiente.</a:t>
            </a:r>
          </a:p>
        </p:txBody>
      </p:sp>
      <p:pic>
        <p:nvPicPr>
          <p:cNvPr id="4" name="Picture 3">
            <a:extLst>
              <a:ext uri="{FF2B5EF4-FFF2-40B4-BE49-F238E27FC236}">
                <a16:creationId xmlns:a16="http://schemas.microsoft.com/office/drawing/2014/main" id="{7A216D23-34A2-452B-9E43-1FD77F60DAE4}"/>
              </a:ext>
            </a:extLst>
          </p:cNvPr>
          <p:cNvPicPr>
            <a:picLocks noChangeAspect="1"/>
          </p:cNvPicPr>
          <p:nvPr/>
        </p:nvPicPr>
        <p:blipFill>
          <a:blip r:embed="rId2"/>
          <a:stretch>
            <a:fillRect/>
          </a:stretch>
        </p:blipFill>
        <p:spPr>
          <a:xfrm>
            <a:off x="8222294" y="3315059"/>
            <a:ext cx="3524250" cy="3019425"/>
          </a:xfrm>
          <a:prstGeom prst="rect">
            <a:avLst/>
          </a:prstGeom>
        </p:spPr>
      </p:pic>
    </p:spTree>
    <p:extLst>
      <p:ext uri="{BB962C8B-B14F-4D97-AF65-F5344CB8AC3E}">
        <p14:creationId xmlns:p14="http://schemas.microsoft.com/office/powerpoint/2010/main" val="3408384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FA243-A25B-4B47-AC88-918CAF2CBA20}"/>
              </a:ext>
            </a:extLst>
          </p:cNvPr>
          <p:cNvSpPr>
            <a:spLocks noGrp="1"/>
          </p:cNvSpPr>
          <p:nvPr>
            <p:ph type="title"/>
          </p:nvPr>
        </p:nvSpPr>
        <p:spPr/>
        <p:txBody>
          <a:bodyPr/>
          <a:lstStyle/>
          <a:p>
            <a:r>
              <a:rPr lang="es-CL" dirty="0" err="1"/>
              <a:t>You</a:t>
            </a:r>
            <a:r>
              <a:rPr lang="es-CL" dirty="0"/>
              <a:t> </a:t>
            </a:r>
            <a:r>
              <a:rPr lang="es-CL" dirty="0" err="1"/>
              <a:t>have</a:t>
            </a:r>
            <a:r>
              <a:rPr lang="es-CL" dirty="0"/>
              <a:t> done </a:t>
            </a:r>
            <a:r>
              <a:rPr lang="es-CL" dirty="0" err="1"/>
              <a:t>an</a:t>
            </a:r>
            <a:r>
              <a:rPr lang="es-CL" dirty="0"/>
              <a:t> </a:t>
            </a:r>
            <a:r>
              <a:rPr lang="es-CL" dirty="0" err="1"/>
              <a:t>amazing</a:t>
            </a:r>
            <a:r>
              <a:rPr lang="es-CL" dirty="0"/>
              <a:t> </a:t>
            </a:r>
            <a:r>
              <a:rPr lang="es-CL" dirty="0" err="1"/>
              <a:t>job</a:t>
            </a:r>
            <a:r>
              <a:rPr lang="es-CL" dirty="0"/>
              <a:t>!</a:t>
            </a:r>
          </a:p>
        </p:txBody>
      </p:sp>
      <p:sp>
        <p:nvSpPr>
          <p:cNvPr id="3" name="Content Placeholder 2">
            <a:extLst>
              <a:ext uri="{FF2B5EF4-FFF2-40B4-BE49-F238E27FC236}">
                <a16:creationId xmlns:a16="http://schemas.microsoft.com/office/drawing/2014/main" id="{00682FF9-1E73-490B-9DA0-E63298B0B11D}"/>
              </a:ext>
            </a:extLst>
          </p:cNvPr>
          <p:cNvSpPr>
            <a:spLocks noGrp="1"/>
          </p:cNvSpPr>
          <p:nvPr>
            <p:ph idx="1"/>
          </p:nvPr>
        </p:nvSpPr>
        <p:spPr/>
        <p:txBody>
          <a:bodyPr/>
          <a:lstStyle/>
          <a:p>
            <a:pPr marL="0" indent="0">
              <a:buNone/>
            </a:pPr>
            <a:r>
              <a:rPr lang="es-CL" sz="1600" dirty="0"/>
              <a:t>De verdad que espero que su cuarentena sea lo más cómoda posible. Entiendo lo difícil que puede ser estar tanto tiempo encerrado en la casa sin mucho que hacer. Que el ánimo no es el mismo, pero quiero que sepan que espero lo mejor de ustedes, les mando todas mis fuerzas y estén tranquilos porque todo esto va a pasar. Hemos pasado tanto tiempo encerrados que hasta los extraño. Si, a ustedes, mis </a:t>
            </a:r>
            <a:r>
              <a:rPr lang="es-CL" sz="1600"/>
              <a:t>queridos estudiantes.</a:t>
            </a:r>
            <a:endParaRPr lang="es-CL" sz="1600" dirty="0"/>
          </a:p>
          <a:p>
            <a:pPr marL="0" indent="0">
              <a:buNone/>
            </a:pPr>
            <a:r>
              <a:rPr lang="es-CL" sz="1600" dirty="0"/>
              <a:t>	Fuera de broma, de verdad los extraño un montón y espero que podamos vernos pronto. Recuerden enviarme sus trabajos a mi mail (</a:t>
            </a:r>
            <a:r>
              <a:rPr lang="es-CL" sz="1600" dirty="0">
                <a:hlinkClick r:id="rId2"/>
              </a:rPr>
              <a:t>Teacherbastiangonzalez@Gmail.com</a:t>
            </a:r>
            <a:r>
              <a:rPr lang="es-CL" sz="1600" dirty="0"/>
              <a:t>) para poder revisar su avance y darles retroalimentación. Además, si cualquiera desea material complementario para seguir trabajando o reforzar, también me lo pueden pedir.</a:t>
            </a:r>
          </a:p>
          <a:p>
            <a:pPr marL="0" indent="0">
              <a:buNone/>
            </a:pPr>
            <a:r>
              <a:rPr lang="es-CL" sz="1600" dirty="0"/>
              <a:t>	</a:t>
            </a:r>
            <a:r>
              <a:rPr lang="es-CL" sz="1600" b="1" dirty="0" err="1"/>
              <a:t>Goodbye</a:t>
            </a:r>
            <a:r>
              <a:rPr lang="es-CL" sz="1600" dirty="0"/>
              <a:t>!</a:t>
            </a:r>
          </a:p>
          <a:p>
            <a:endParaRPr lang="es-CL" dirty="0"/>
          </a:p>
        </p:txBody>
      </p:sp>
      <p:pic>
        <p:nvPicPr>
          <p:cNvPr id="6146" name="Picture 2" descr="Here's a picture of a winking dog to... - Skyfy Technology | Facebook">
            <a:extLst>
              <a:ext uri="{FF2B5EF4-FFF2-40B4-BE49-F238E27FC236}">
                <a16:creationId xmlns:a16="http://schemas.microsoft.com/office/drawing/2014/main" id="{6101E45C-D2CB-4674-8111-4BE56C5A8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4295" y="422174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577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EEB3-EDE8-49CF-91D7-79F790A184CF}"/>
              </a:ext>
            </a:extLst>
          </p:cNvPr>
          <p:cNvSpPr>
            <a:spLocks noGrp="1"/>
          </p:cNvSpPr>
          <p:nvPr>
            <p:ph type="title"/>
          </p:nvPr>
        </p:nvSpPr>
        <p:spPr>
          <a:xfrm>
            <a:off x="1066800" y="642594"/>
            <a:ext cx="6727794" cy="1371600"/>
          </a:xfrm>
        </p:spPr>
        <p:txBody>
          <a:bodyPr>
            <a:normAutofit/>
          </a:bodyPr>
          <a:lstStyle/>
          <a:p>
            <a:r>
              <a:rPr lang="es-CL" sz="2800" b="1" dirty="0"/>
              <a:t>Good </a:t>
            </a:r>
            <a:r>
              <a:rPr lang="es-CL" sz="2800" b="1" dirty="0" err="1"/>
              <a:t>morning</a:t>
            </a:r>
            <a:r>
              <a:rPr lang="es-CL" sz="2800" b="1" dirty="0"/>
              <a:t>/</a:t>
            </a:r>
            <a:r>
              <a:rPr lang="es-CL" sz="2800" b="1" dirty="0" err="1"/>
              <a:t>evening</a:t>
            </a:r>
            <a:r>
              <a:rPr lang="es-CL" sz="2800" b="1" dirty="0"/>
              <a:t>/</a:t>
            </a:r>
            <a:r>
              <a:rPr lang="es-CL" sz="2800" b="1" dirty="0" err="1"/>
              <a:t>afternoon</a:t>
            </a:r>
            <a:r>
              <a:rPr lang="es-CL" sz="2800" b="1" dirty="0"/>
              <a:t>, </a:t>
            </a:r>
            <a:r>
              <a:rPr lang="es-CL" sz="2800" b="1" dirty="0" err="1"/>
              <a:t>my</a:t>
            </a:r>
            <a:r>
              <a:rPr lang="es-CL" sz="2800" b="1" dirty="0"/>
              <a:t> </a:t>
            </a:r>
            <a:r>
              <a:rPr lang="es-CL" sz="2800" b="1" dirty="0" err="1"/>
              <a:t>wonderful</a:t>
            </a:r>
            <a:r>
              <a:rPr lang="es-CL" sz="2800" b="1" dirty="0"/>
              <a:t> </a:t>
            </a:r>
            <a:r>
              <a:rPr lang="es-CL" sz="2800" b="1" dirty="0" err="1"/>
              <a:t>headaches</a:t>
            </a:r>
            <a:r>
              <a:rPr lang="es-CL" sz="2800" b="1" dirty="0"/>
              <a:t>!</a:t>
            </a:r>
          </a:p>
        </p:txBody>
      </p:sp>
      <p:sp>
        <p:nvSpPr>
          <p:cNvPr id="3" name="Content Placeholder 2">
            <a:extLst>
              <a:ext uri="{FF2B5EF4-FFF2-40B4-BE49-F238E27FC236}">
                <a16:creationId xmlns:a16="http://schemas.microsoft.com/office/drawing/2014/main" id="{0235AD36-207A-4769-A74F-EFDA31FD08A9}"/>
              </a:ext>
            </a:extLst>
          </p:cNvPr>
          <p:cNvSpPr>
            <a:spLocks noGrp="1"/>
          </p:cNvSpPr>
          <p:nvPr>
            <p:ph idx="1"/>
          </p:nvPr>
        </p:nvSpPr>
        <p:spPr/>
        <p:txBody>
          <a:bodyPr/>
          <a:lstStyle/>
          <a:p>
            <a:pPr marL="0" indent="0">
              <a:buNone/>
            </a:pPr>
            <a:endParaRPr lang="es-CL" dirty="0"/>
          </a:p>
          <a:p>
            <a:r>
              <a:rPr lang="es-CL" dirty="0"/>
              <a:t>Do </a:t>
            </a:r>
            <a:r>
              <a:rPr lang="es-CL" dirty="0" err="1"/>
              <a:t>you</a:t>
            </a:r>
            <a:r>
              <a:rPr lang="es-CL" dirty="0"/>
              <a:t> </a:t>
            </a:r>
            <a:r>
              <a:rPr lang="es-CL" dirty="0" err="1"/>
              <a:t>remember</a:t>
            </a:r>
            <a:r>
              <a:rPr lang="es-CL" dirty="0"/>
              <a:t> </a:t>
            </a:r>
            <a:r>
              <a:rPr lang="es-CL" dirty="0" err="1"/>
              <a:t>last</a:t>
            </a:r>
            <a:r>
              <a:rPr lang="es-CL" dirty="0"/>
              <a:t> </a:t>
            </a:r>
            <a:r>
              <a:rPr lang="es-CL" dirty="0" err="1"/>
              <a:t>class</a:t>
            </a:r>
            <a:r>
              <a:rPr lang="es-CL" dirty="0"/>
              <a:t>? ¿Fue sobre las estaciones del año?</a:t>
            </a:r>
          </a:p>
          <a:p>
            <a:pPr marL="0" indent="0">
              <a:buNone/>
            </a:pPr>
            <a:r>
              <a:rPr lang="es-CL" dirty="0"/>
              <a:t>   ¿Las habilidades de los animales? Yes, </a:t>
            </a:r>
            <a:r>
              <a:rPr lang="es-CL" dirty="0" err="1"/>
              <a:t>it</a:t>
            </a:r>
            <a:r>
              <a:rPr lang="es-CL" dirty="0"/>
              <a:t> </a:t>
            </a:r>
            <a:r>
              <a:rPr lang="es-CL" dirty="0" err="1"/>
              <a:t>was</a:t>
            </a:r>
            <a:r>
              <a:rPr lang="es-CL" dirty="0"/>
              <a:t> </a:t>
            </a:r>
            <a:r>
              <a:rPr lang="es-CL" dirty="0" err="1"/>
              <a:t>about</a:t>
            </a:r>
            <a:r>
              <a:rPr lang="es-CL" dirty="0"/>
              <a:t> </a:t>
            </a:r>
            <a:r>
              <a:rPr lang="es-CL" dirty="0" err="1"/>
              <a:t>healthy</a:t>
            </a:r>
            <a:r>
              <a:rPr lang="es-CL" dirty="0"/>
              <a:t> </a:t>
            </a:r>
            <a:r>
              <a:rPr lang="es-CL" dirty="0" err="1"/>
              <a:t>food</a:t>
            </a:r>
            <a:r>
              <a:rPr lang="es-CL" dirty="0"/>
              <a:t>.</a:t>
            </a:r>
          </a:p>
          <a:p>
            <a:pPr marL="0" indent="0">
              <a:buNone/>
            </a:pPr>
            <a:r>
              <a:rPr lang="es-CL" dirty="0"/>
              <a:t>En la clase de hoy, seguiremos el camino de la salud y la alimentación,</a:t>
            </a:r>
          </a:p>
          <a:p>
            <a:pPr marL="0" indent="0">
              <a:buNone/>
            </a:pPr>
            <a:r>
              <a:rPr lang="es-CL" dirty="0"/>
              <a:t>pero esta vez inclinaremos más la balanza hacia el lado de la salud.</a:t>
            </a:r>
          </a:p>
          <a:p>
            <a:pPr marL="0" indent="0">
              <a:buNone/>
            </a:pPr>
            <a:r>
              <a:rPr lang="es-CL" dirty="0"/>
              <a:t>Si bien, los alimentos nos permiten tener una mejor calidad de vida, pueden tener el efecto contrario: Empeorar nuestra salud.</a:t>
            </a:r>
          </a:p>
          <a:p>
            <a:pPr marL="0" indent="0">
              <a:buNone/>
            </a:pPr>
            <a:endParaRPr lang="es-CL" dirty="0"/>
          </a:p>
        </p:txBody>
      </p:sp>
      <p:pic>
        <p:nvPicPr>
          <p:cNvPr id="1026" name="Picture 2" descr="Food And Health for Android - APK Download">
            <a:extLst>
              <a:ext uri="{FF2B5EF4-FFF2-40B4-BE49-F238E27FC236}">
                <a16:creationId xmlns:a16="http://schemas.microsoft.com/office/drawing/2014/main" id="{D814DBCB-DAFA-4923-A504-C934DA51E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7819" y="419083"/>
            <a:ext cx="3880605" cy="28609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ating junk food nutrition and dietary health problem concept as a ...">
            <a:extLst>
              <a:ext uri="{FF2B5EF4-FFF2-40B4-BE49-F238E27FC236}">
                <a16:creationId xmlns:a16="http://schemas.microsoft.com/office/drawing/2014/main" id="{50D2FB15-BE80-4097-A102-F9C2EACB8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781" y="4522155"/>
            <a:ext cx="2377436" cy="1827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520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4DDC-922C-4762-B464-023C0ACE298D}"/>
              </a:ext>
            </a:extLst>
          </p:cNvPr>
          <p:cNvSpPr>
            <a:spLocks noGrp="1"/>
          </p:cNvSpPr>
          <p:nvPr>
            <p:ph type="title"/>
          </p:nvPr>
        </p:nvSpPr>
        <p:spPr/>
        <p:txBody>
          <a:bodyPr/>
          <a:lstStyle/>
          <a:p>
            <a:r>
              <a:rPr lang="es-CL" dirty="0"/>
              <a:t>Good fuel and </a:t>
            </a:r>
            <a:r>
              <a:rPr lang="es-CL" dirty="0" err="1"/>
              <a:t>bad</a:t>
            </a:r>
            <a:r>
              <a:rPr lang="es-CL" dirty="0"/>
              <a:t> fuel</a:t>
            </a:r>
          </a:p>
        </p:txBody>
      </p:sp>
      <p:sp>
        <p:nvSpPr>
          <p:cNvPr id="3" name="Content Placeholder 2">
            <a:extLst>
              <a:ext uri="{FF2B5EF4-FFF2-40B4-BE49-F238E27FC236}">
                <a16:creationId xmlns:a16="http://schemas.microsoft.com/office/drawing/2014/main" id="{E2EADCCF-5EF8-4400-8FC9-C1DD2F7993AF}"/>
              </a:ext>
            </a:extLst>
          </p:cNvPr>
          <p:cNvSpPr>
            <a:spLocks noGrp="1"/>
          </p:cNvSpPr>
          <p:nvPr>
            <p:ph idx="1"/>
          </p:nvPr>
        </p:nvSpPr>
        <p:spPr>
          <a:xfrm>
            <a:off x="232299" y="1649062"/>
            <a:ext cx="10058400" cy="3849624"/>
          </a:xfrm>
        </p:spPr>
        <p:txBody>
          <a:bodyPr/>
          <a:lstStyle/>
          <a:p>
            <a:r>
              <a:rPr lang="en-US" dirty="0"/>
              <a:t>La </a:t>
            </a:r>
            <a:r>
              <a:rPr lang="en-US" dirty="0" err="1"/>
              <a:t>clase</a:t>
            </a:r>
            <a:r>
              <a:rPr lang="en-US" dirty="0"/>
              <a:t> </a:t>
            </a:r>
            <a:r>
              <a:rPr lang="en-US" dirty="0" err="1"/>
              <a:t>pasada</a:t>
            </a:r>
            <a:r>
              <a:rPr lang="en-US" dirty="0"/>
              <a:t>, </a:t>
            </a:r>
            <a:r>
              <a:rPr lang="en-US" dirty="0" err="1"/>
              <a:t>ustedes</a:t>
            </a:r>
            <a:r>
              <a:rPr lang="en-US" dirty="0"/>
              <a:t> </a:t>
            </a:r>
            <a:r>
              <a:rPr lang="en-US" dirty="0" err="1"/>
              <a:t>investigaron</a:t>
            </a:r>
            <a:r>
              <a:rPr lang="en-US" dirty="0"/>
              <a:t> </a:t>
            </a:r>
            <a:r>
              <a:rPr lang="en-US" dirty="0" err="1"/>
              <a:t>sobre</a:t>
            </a:r>
            <a:r>
              <a:rPr lang="en-US" dirty="0"/>
              <a:t> los </a:t>
            </a:r>
            <a:r>
              <a:rPr lang="en-US" dirty="0" err="1"/>
              <a:t>alimentos</a:t>
            </a:r>
            <a:r>
              <a:rPr lang="en-US" dirty="0"/>
              <a:t> que </a:t>
            </a:r>
            <a:r>
              <a:rPr lang="en-US" dirty="0" err="1"/>
              <a:t>ayudan</a:t>
            </a:r>
            <a:r>
              <a:rPr lang="en-US" dirty="0"/>
              <a:t> a </a:t>
            </a:r>
            <a:r>
              <a:rPr lang="en-US" dirty="0" err="1"/>
              <a:t>ciertas</a:t>
            </a:r>
            <a:r>
              <a:rPr lang="en-US" dirty="0"/>
              <a:t> </a:t>
            </a:r>
            <a:r>
              <a:rPr lang="en-US" dirty="0" err="1"/>
              <a:t>partes</a:t>
            </a:r>
            <a:r>
              <a:rPr lang="en-US" dirty="0"/>
              <a:t> de </a:t>
            </a:r>
            <a:r>
              <a:rPr lang="en-US" dirty="0" err="1"/>
              <a:t>nuestro</a:t>
            </a:r>
            <a:r>
              <a:rPr lang="en-US" dirty="0"/>
              <a:t> </a:t>
            </a:r>
            <a:r>
              <a:rPr lang="en-US" dirty="0" err="1"/>
              <a:t>cuerpo</a:t>
            </a:r>
            <a:r>
              <a:rPr lang="en-US" dirty="0"/>
              <a:t>. Una de </a:t>
            </a:r>
            <a:r>
              <a:rPr lang="en-US" dirty="0" err="1"/>
              <a:t>ellas</a:t>
            </a:r>
            <a:r>
              <a:rPr lang="en-US" dirty="0"/>
              <a:t> </a:t>
            </a:r>
            <a:r>
              <a:rPr lang="en-US" dirty="0" err="1"/>
              <a:t>fue</a:t>
            </a:r>
            <a:r>
              <a:rPr lang="en-US" dirty="0"/>
              <a:t> el </a:t>
            </a:r>
            <a:r>
              <a:rPr lang="en-US" dirty="0" err="1"/>
              <a:t>cerebro</a:t>
            </a:r>
            <a:r>
              <a:rPr lang="en-US" dirty="0"/>
              <a:t>, el </a:t>
            </a:r>
            <a:r>
              <a:rPr lang="en-US" dirty="0" err="1"/>
              <a:t>cual</a:t>
            </a:r>
            <a:r>
              <a:rPr lang="en-US" dirty="0"/>
              <a:t> es uno de los </a:t>
            </a:r>
            <a:r>
              <a:rPr lang="en-US" dirty="0" err="1"/>
              <a:t>organos</a:t>
            </a:r>
            <a:r>
              <a:rPr lang="en-US" dirty="0"/>
              <a:t> </a:t>
            </a:r>
            <a:r>
              <a:rPr lang="en-US" dirty="0" err="1"/>
              <a:t>más</a:t>
            </a:r>
            <a:r>
              <a:rPr lang="en-US" dirty="0"/>
              <a:t> </a:t>
            </a:r>
            <a:r>
              <a:rPr lang="en-US" dirty="0" err="1"/>
              <a:t>complejos</a:t>
            </a:r>
            <a:r>
              <a:rPr lang="en-US" dirty="0"/>
              <a:t> que temenos.</a:t>
            </a:r>
          </a:p>
          <a:p>
            <a:pPr marL="0" indent="0">
              <a:buNone/>
            </a:pPr>
            <a:r>
              <a:rPr lang="en-US" dirty="0"/>
              <a:t> Si </a:t>
            </a:r>
            <a:r>
              <a:rPr lang="en-US" dirty="0" err="1"/>
              <a:t>cada</a:t>
            </a:r>
            <a:r>
              <a:rPr lang="en-US" dirty="0"/>
              <a:t> uno de </a:t>
            </a:r>
            <a:r>
              <a:rPr lang="en-US" dirty="0" err="1"/>
              <a:t>nuestros</a:t>
            </a:r>
            <a:r>
              <a:rPr lang="en-US" dirty="0"/>
              <a:t> </a:t>
            </a:r>
            <a:r>
              <a:rPr lang="en-US" dirty="0" err="1"/>
              <a:t>organos</a:t>
            </a:r>
            <a:r>
              <a:rPr lang="en-US" dirty="0"/>
              <a:t> </a:t>
            </a:r>
            <a:r>
              <a:rPr lang="en-US" dirty="0" err="1"/>
              <a:t>fuera</a:t>
            </a:r>
            <a:r>
              <a:rPr lang="en-US" dirty="0"/>
              <a:t> un </a:t>
            </a:r>
            <a:r>
              <a:rPr lang="en-US" dirty="0" err="1"/>
              <a:t>modelo</a:t>
            </a:r>
            <a:r>
              <a:rPr lang="en-US" dirty="0"/>
              <a:t> de auto, el </a:t>
            </a:r>
            <a:r>
              <a:rPr lang="en-US" dirty="0" err="1"/>
              <a:t>cerebro</a:t>
            </a:r>
            <a:r>
              <a:rPr lang="en-US" dirty="0"/>
              <a:t> </a:t>
            </a:r>
            <a:r>
              <a:rPr lang="en-US" dirty="0" err="1"/>
              <a:t>sería</a:t>
            </a:r>
            <a:r>
              <a:rPr lang="en-US" dirty="0"/>
              <a:t> el auto de mayor </a:t>
            </a:r>
            <a:r>
              <a:rPr lang="en-US" dirty="0" err="1"/>
              <a:t>lujo</a:t>
            </a:r>
            <a:r>
              <a:rPr lang="en-US" dirty="0"/>
              <a:t>. Como </a:t>
            </a:r>
            <a:r>
              <a:rPr lang="en-US" dirty="0" err="1"/>
              <a:t>buen</a:t>
            </a:r>
            <a:r>
              <a:rPr lang="en-US" dirty="0"/>
              <a:t> auto de </a:t>
            </a:r>
            <a:r>
              <a:rPr lang="en-US" dirty="0" err="1"/>
              <a:t>lujo</a:t>
            </a:r>
            <a:r>
              <a:rPr lang="en-US" dirty="0"/>
              <a:t>, temenos que </a:t>
            </a:r>
            <a:r>
              <a:rPr lang="en-US" dirty="0" err="1"/>
              <a:t>preocuparnos</a:t>
            </a:r>
            <a:r>
              <a:rPr lang="en-US" dirty="0"/>
              <a:t> de </a:t>
            </a:r>
            <a:r>
              <a:rPr lang="en-US" dirty="0" err="1"/>
              <a:t>usar</a:t>
            </a:r>
            <a:r>
              <a:rPr lang="en-US" dirty="0"/>
              <a:t> </a:t>
            </a:r>
            <a:r>
              <a:rPr lang="en-US" dirty="0" err="1"/>
              <a:t>solamente</a:t>
            </a:r>
            <a:r>
              <a:rPr lang="en-US" dirty="0"/>
              <a:t> el </a:t>
            </a:r>
            <a:r>
              <a:rPr lang="en-US" dirty="0" err="1"/>
              <a:t>mejor</a:t>
            </a:r>
            <a:r>
              <a:rPr lang="en-US" dirty="0"/>
              <a:t> combustible </a:t>
            </a:r>
            <a:r>
              <a:rPr lang="en-US" dirty="0" err="1"/>
              <a:t>en</a:t>
            </a:r>
            <a:r>
              <a:rPr lang="en-US" dirty="0"/>
              <a:t> </a:t>
            </a:r>
            <a:r>
              <a:rPr lang="en-US" dirty="0" err="1"/>
              <a:t>él</a:t>
            </a:r>
            <a:r>
              <a:rPr lang="en-US" dirty="0"/>
              <a:t>. De lo </a:t>
            </a:r>
            <a:r>
              <a:rPr lang="en-US" dirty="0" err="1"/>
              <a:t>contrario</a:t>
            </a:r>
            <a:r>
              <a:rPr lang="en-US" dirty="0"/>
              <a:t>, </a:t>
            </a:r>
            <a:r>
              <a:rPr lang="en-US" dirty="0" err="1"/>
              <a:t>llenamos</a:t>
            </a:r>
            <a:r>
              <a:rPr lang="en-US" dirty="0"/>
              <a:t> </a:t>
            </a:r>
            <a:r>
              <a:rPr lang="en-US" dirty="0" err="1"/>
              <a:t>nuestro</a:t>
            </a:r>
            <a:r>
              <a:rPr lang="en-US" dirty="0"/>
              <a:t> auto de </a:t>
            </a:r>
            <a:r>
              <a:rPr lang="en-US" dirty="0" err="1"/>
              <a:t>desechos</a:t>
            </a:r>
            <a:r>
              <a:rPr lang="en-US" dirty="0"/>
              <a:t> para el que no </a:t>
            </a:r>
            <a:r>
              <a:rPr lang="en-US" dirty="0" err="1"/>
              <a:t>está</a:t>
            </a:r>
            <a:r>
              <a:rPr lang="en-US" dirty="0"/>
              <a:t> </a:t>
            </a:r>
            <a:r>
              <a:rPr lang="en-US" dirty="0" err="1"/>
              <a:t>preparado</a:t>
            </a:r>
            <a:r>
              <a:rPr lang="en-US" dirty="0"/>
              <a:t> y no </a:t>
            </a:r>
            <a:r>
              <a:rPr lang="en-US" dirty="0" err="1"/>
              <a:t>puede</a:t>
            </a:r>
            <a:r>
              <a:rPr lang="en-US" dirty="0"/>
              <a:t> </a:t>
            </a:r>
            <a:r>
              <a:rPr lang="en-US" dirty="0" err="1"/>
              <a:t>eliminar</a:t>
            </a:r>
            <a:r>
              <a:rPr lang="en-US" dirty="0"/>
              <a:t> bien.</a:t>
            </a:r>
          </a:p>
          <a:p>
            <a:endParaRPr lang="en-US" dirty="0"/>
          </a:p>
          <a:p>
            <a:r>
              <a:rPr lang="es-CL" dirty="0"/>
              <a:t>Una mala alimentación puede afectar tus funciones cerebrales como la memoria o la capacidad de poner atención, o la capacidad de controlar es sueño o el estado de ánimo.</a:t>
            </a:r>
          </a:p>
          <a:p>
            <a:endParaRPr lang="es-CL" dirty="0"/>
          </a:p>
        </p:txBody>
      </p:sp>
      <p:pic>
        <p:nvPicPr>
          <p:cNvPr id="2050" name="Picture 2" descr="Fuel Diversion: NNPC Partners with African Transportation Union ...">
            <a:extLst>
              <a:ext uri="{FF2B5EF4-FFF2-40B4-BE49-F238E27FC236}">
                <a16:creationId xmlns:a16="http://schemas.microsoft.com/office/drawing/2014/main" id="{30420A50-4C86-4F2D-8954-A398A5C5A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0166" y="494899"/>
            <a:ext cx="2123150" cy="14583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ugatti Veyron Grand Sport Vitesse, el Super Sport descapotable">
            <a:extLst>
              <a:ext uri="{FF2B5EF4-FFF2-40B4-BE49-F238E27FC236}">
                <a16:creationId xmlns:a16="http://schemas.microsoft.com/office/drawing/2014/main" id="{5C6721FE-FB9E-4753-8AFA-783808AF7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4833" y="4467688"/>
            <a:ext cx="3595734" cy="199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98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9DF5-1A10-457C-A7C1-5262DDBA543B}"/>
              </a:ext>
            </a:extLst>
          </p:cNvPr>
          <p:cNvSpPr>
            <a:spLocks noGrp="1"/>
          </p:cNvSpPr>
          <p:nvPr>
            <p:ph type="title"/>
          </p:nvPr>
        </p:nvSpPr>
        <p:spPr>
          <a:xfrm>
            <a:off x="667305" y="331875"/>
            <a:ext cx="10058400" cy="1371600"/>
          </a:xfrm>
        </p:spPr>
        <p:txBody>
          <a:bodyPr/>
          <a:lstStyle/>
          <a:p>
            <a:r>
              <a:rPr lang="es-CL" dirty="0"/>
              <a:t>Be </a:t>
            </a:r>
            <a:r>
              <a:rPr lang="es-CL" dirty="0" err="1"/>
              <a:t>careful</a:t>
            </a:r>
            <a:r>
              <a:rPr lang="es-CL" dirty="0"/>
              <a:t>!</a:t>
            </a:r>
          </a:p>
        </p:txBody>
      </p:sp>
      <p:sp>
        <p:nvSpPr>
          <p:cNvPr id="3" name="Content Placeholder 2">
            <a:extLst>
              <a:ext uri="{FF2B5EF4-FFF2-40B4-BE49-F238E27FC236}">
                <a16:creationId xmlns:a16="http://schemas.microsoft.com/office/drawing/2014/main" id="{4F5C0FA2-7B6A-4F57-B097-536D27766B90}"/>
              </a:ext>
            </a:extLst>
          </p:cNvPr>
          <p:cNvSpPr>
            <a:spLocks noGrp="1"/>
          </p:cNvSpPr>
          <p:nvPr>
            <p:ph idx="1"/>
          </p:nvPr>
        </p:nvSpPr>
        <p:spPr>
          <a:xfrm>
            <a:off x="667305" y="1504187"/>
            <a:ext cx="10457895" cy="4594771"/>
          </a:xfrm>
        </p:spPr>
        <p:txBody>
          <a:bodyPr>
            <a:normAutofit/>
          </a:bodyPr>
          <a:lstStyle/>
          <a:p>
            <a:r>
              <a:rPr lang="es-CL" dirty="0"/>
              <a:t>Si bien, la alimentación es un factor muy importante para nuestra salud, no podemos dejar de lado otros tipos de autocuidado. Una buena alimentación nos puede otorgar una gran capacidad de cicatrización, pero no nos va a cuidar de un descuido al trabajar con un corta cartón. Podemos evitar dolores de cabeza evitando el consumo excesivo de azúcar, pero no debemos dejar de preocuparnos de las horas que pasamos frente a una pantalla.</a:t>
            </a:r>
          </a:p>
          <a:p>
            <a:endParaRPr lang="es-CL" dirty="0"/>
          </a:p>
          <a:p>
            <a:pPr marL="0" indent="0">
              <a:buNone/>
            </a:pPr>
            <a:r>
              <a:rPr lang="es-CL" dirty="0"/>
              <a:t>En la clase de hoy, trabajaremos con el vocabulario de </a:t>
            </a:r>
            <a:r>
              <a:rPr lang="es-CL" dirty="0" err="1"/>
              <a:t>health</a:t>
            </a:r>
            <a:r>
              <a:rPr lang="es-CL" dirty="0"/>
              <a:t> </a:t>
            </a:r>
            <a:r>
              <a:rPr lang="es-CL" dirty="0" err="1"/>
              <a:t>problems</a:t>
            </a:r>
            <a:r>
              <a:rPr lang="es-CL" dirty="0"/>
              <a:t>.</a:t>
            </a:r>
          </a:p>
        </p:txBody>
      </p:sp>
      <p:pic>
        <p:nvPicPr>
          <p:cNvPr id="3074" name="Picture 2" descr="Learn English for Kids - Kids Vocabulary: Health Problems - YouTube">
            <a:extLst>
              <a:ext uri="{FF2B5EF4-FFF2-40B4-BE49-F238E27FC236}">
                <a16:creationId xmlns:a16="http://schemas.microsoft.com/office/drawing/2014/main" id="{227222D5-EE6E-4EDB-BDA0-7BA9E75C5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891" y="3964990"/>
            <a:ext cx="3249227" cy="182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542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E5A7-A85E-452A-8B26-BCA643E15476}"/>
              </a:ext>
            </a:extLst>
          </p:cNvPr>
          <p:cNvSpPr>
            <a:spLocks noGrp="1"/>
          </p:cNvSpPr>
          <p:nvPr>
            <p:ph type="title"/>
          </p:nvPr>
        </p:nvSpPr>
        <p:spPr>
          <a:xfrm>
            <a:off x="489751" y="118812"/>
            <a:ext cx="10058400" cy="1371600"/>
          </a:xfrm>
        </p:spPr>
        <p:txBody>
          <a:bodyPr/>
          <a:lstStyle/>
          <a:p>
            <a:r>
              <a:rPr lang="es-CL" dirty="0" err="1"/>
              <a:t>How</a:t>
            </a:r>
            <a:r>
              <a:rPr lang="es-CL" dirty="0"/>
              <a:t> do </a:t>
            </a:r>
            <a:r>
              <a:rPr lang="es-CL" dirty="0" err="1"/>
              <a:t>you</a:t>
            </a:r>
            <a:r>
              <a:rPr lang="es-CL" dirty="0"/>
              <a:t> </a:t>
            </a:r>
            <a:r>
              <a:rPr lang="es-CL" dirty="0" err="1"/>
              <a:t>feel</a:t>
            </a:r>
            <a:r>
              <a:rPr lang="es-CL" dirty="0"/>
              <a:t> </a:t>
            </a:r>
            <a:r>
              <a:rPr lang="es-CL" dirty="0" err="1"/>
              <a:t>today</a:t>
            </a:r>
            <a:r>
              <a:rPr lang="es-CL" dirty="0"/>
              <a:t>?</a:t>
            </a:r>
          </a:p>
        </p:txBody>
      </p:sp>
      <p:sp>
        <p:nvSpPr>
          <p:cNvPr id="3" name="Content Placeholder 2">
            <a:extLst>
              <a:ext uri="{FF2B5EF4-FFF2-40B4-BE49-F238E27FC236}">
                <a16:creationId xmlns:a16="http://schemas.microsoft.com/office/drawing/2014/main" id="{76A9658A-F2C7-44B7-86AE-B011939DBF59}"/>
              </a:ext>
            </a:extLst>
          </p:cNvPr>
          <p:cNvSpPr>
            <a:spLocks noGrp="1"/>
          </p:cNvSpPr>
          <p:nvPr>
            <p:ph idx="1"/>
          </p:nvPr>
        </p:nvSpPr>
        <p:spPr>
          <a:xfrm>
            <a:off x="587406" y="1259740"/>
            <a:ext cx="10758256" cy="4972383"/>
          </a:xfrm>
        </p:spPr>
        <p:txBody>
          <a:bodyPr/>
          <a:lstStyle/>
          <a:p>
            <a:pPr marL="0" indent="0">
              <a:buNone/>
            </a:pPr>
            <a:r>
              <a:rPr lang="es-CL" dirty="0"/>
              <a:t>Hoy veremos distintas formas de expresar nuestro estado de salud. La primera de ellas, tiene relación con los verbos </a:t>
            </a:r>
            <a:r>
              <a:rPr lang="es-CL" dirty="0" err="1"/>
              <a:t>Feel</a:t>
            </a:r>
            <a:r>
              <a:rPr lang="es-CL" dirty="0"/>
              <a:t> y Be.</a:t>
            </a:r>
          </a:p>
          <a:p>
            <a:pPr marL="0" indent="0">
              <a:buNone/>
            </a:pPr>
            <a:r>
              <a:rPr lang="es-CL" dirty="0" err="1"/>
              <a:t>When</a:t>
            </a:r>
            <a:r>
              <a:rPr lang="es-CL" dirty="0"/>
              <a:t> </a:t>
            </a:r>
            <a:r>
              <a:rPr lang="es-CL" dirty="0" err="1"/>
              <a:t>we</a:t>
            </a:r>
            <a:r>
              <a:rPr lang="es-CL" dirty="0"/>
              <a:t> </a:t>
            </a:r>
            <a:r>
              <a:rPr lang="es-CL" dirty="0" err="1"/>
              <a:t>talk</a:t>
            </a:r>
            <a:r>
              <a:rPr lang="es-CL" dirty="0"/>
              <a:t> </a:t>
            </a:r>
            <a:r>
              <a:rPr lang="es-CL" dirty="0" err="1"/>
              <a:t>about</a:t>
            </a:r>
            <a:r>
              <a:rPr lang="es-CL" dirty="0"/>
              <a:t> </a:t>
            </a:r>
            <a:r>
              <a:rPr lang="es-CL" dirty="0" err="1"/>
              <a:t>how</a:t>
            </a:r>
            <a:r>
              <a:rPr lang="es-CL" dirty="0"/>
              <a:t> </a:t>
            </a:r>
            <a:r>
              <a:rPr lang="es-CL" dirty="0" err="1"/>
              <a:t>we</a:t>
            </a:r>
            <a:r>
              <a:rPr lang="es-CL" dirty="0"/>
              <a:t> </a:t>
            </a:r>
            <a:r>
              <a:rPr lang="es-CL" dirty="0" err="1"/>
              <a:t>feel</a:t>
            </a:r>
            <a:r>
              <a:rPr lang="es-CL" dirty="0"/>
              <a:t> in general, </a:t>
            </a:r>
            <a:r>
              <a:rPr lang="es-CL" dirty="0" err="1"/>
              <a:t>we</a:t>
            </a:r>
            <a:r>
              <a:rPr lang="es-CL" dirty="0"/>
              <a:t> can use </a:t>
            </a:r>
            <a:r>
              <a:rPr lang="es-CL" dirty="0" err="1"/>
              <a:t>the</a:t>
            </a:r>
            <a:r>
              <a:rPr lang="es-CL" dirty="0"/>
              <a:t> </a:t>
            </a:r>
            <a:r>
              <a:rPr lang="es-CL" dirty="0" err="1"/>
              <a:t>verbs</a:t>
            </a:r>
            <a:r>
              <a:rPr lang="es-CL" dirty="0"/>
              <a:t> </a:t>
            </a:r>
            <a:r>
              <a:rPr lang="es-CL" dirty="0" err="1"/>
              <a:t>feel</a:t>
            </a:r>
            <a:r>
              <a:rPr lang="es-CL" dirty="0"/>
              <a:t> </a:t>
            </a:r>
            <a:r>
              <a:rPr lang="es-CL" dirty="0" err="1"/>
              <a:t>or</a:t>
            </a:r>
            <a:r>
              <a:rPr lang="es-CL" dirty="0"/>
              <a:t> be.</a:t>
            </a:r>
          </a:p>
          <a:p>
            <a:pPr marL="0" indent="0">
              <a:buNone/>
            </a:pPr>
            <a:r>
              <a:rPr lang="es-CL" b="1" dirty="0"/>
              <a:t>-</a:t>
            </a:r>
            <a:r>
              <a:rPr lang="es-CL" b="1" dirty="0" err="1"/>
              <a:t>Questions</a:t>
            </a:r>
            <a:r>
              <a:rPr lang="es-CL" b="1" dirty="0"/>
              <a:t>: Podemos usar 2 estructuras distintas para crear preguntas sobre cómo una persona se siente. </a:t>
            </a:r>
          </a:p>
          <a:p>
            <a:pPr marL="0" indent="0">
              <a:buNone/>
            </a:pPr>
            <a:r>
              <a:rPr lang="es-CL" b="1" dirty="0" err="1">
                <a:solidFill>
                  <a:srgbClr val="FF0000"/>
                </a:solidFill>
              </a:rPr>
              <a:t>How</a:t>
            </a:r>
            <a:r>
              <a:rPr lang="es-CL" b="1" dirty="0"/>
              <a:t> are </a:t>
            </a:r>
            <a:r>
              <a:rPr lang="es-CL" b="1" dirty="0" err="1">
                <a:solidFill>
                  <a:schemeClr val="accent1"/>
                </a:solidFill>
              </a:rPr>
              <a:t>you</a:t>
            </a:r>
            <a:r>
              <a:rPr lang="es-CL" b="1" dirty="0"/>
              <a:t>? / </a:t>
            </a:r>
            <a:r>
              <a:rPr lang="es-CL" b="1" dirty="0" err="1">
                <a:solidFill>
                  <a:srgbClr val="FF0000"/>
                </a:solidFill>
              </a:rPr>
              <a:t>How</a:t>
            </a:r>
            <a:r>
              <a:rPr lang="es-CL" b="1" dirty="0"/>
              <a:t> </a:t>
            </a:r>
            <a:r>
              <a:rPr lang="es-CL" b="1" dirty="0" err="1"/>
              <a:t>is</a:t>
            </a:r>
            <a:r>
              <a:rPr lang="es-CL" b="1" dirty="0"/>
              <a:t> </a:t>
            </a:r>
            <a:r>
              <a:rPr lang="es-CL" b="1" dirty="0">
                <a:solidFill>
                  <a:schemeClr val="accent1"/>
                </a:solidFill>
              </a:rPr>
              <a:t>he</a:t>
            </a:r>
            <a:r>
              <a:rPr lang="es-CL" b="1" dirty="0"/>
              <a:t>? / </a:t>
            </a:r>
            <a:r>
              <a:rPr lang="es-CL" b="1" dirty="0" err="1">
                <a:solidFill>
                  <a:srgbClr val="FF0000"/>
                </a:solidFill>
              </a:rPr>
              <a:t>How</a:t>
            </a:r>
            <a:r>
              <a:rPr lang="es-CL" b="1" dirty="0"/>
              <a:t> am </a:t>
            </a:r>
            <a:r>
              <a:rPr lang="es-CL" b="1" dirty="0">
                <a:solidFill>
                  <a:schemeClr val="accent1"/>
                </a:solidFill>
              </a:rPr>
              <a:t>I</a:t>
            </a:r>
            <a:r>
              <a:rPr lang="es-CL" b="1" dirty="0"/>
              <a:t>? </a:t>
            </a:r>
          </a:p>
          <a:p>
            <a:pPr marL="0" indent="0">
              <a:buNone/>
            </a:pPr>
            <a:r>
              <a:rPr lang="es-CL" b="1" dirty="0">
                <a:solidFill>
                  <a:schemeClr val="accent2"/>
                </a:solidFill>
              </a:rPr>
              <a:t>Red: Es nuestra </a:t>
            </a:r>
            <a:r>
              <a:rPr lang="es-CL" b="1" dirty="0" err="1">
                <a:solidFill>
                  <a:schemeClr val="accent2"/>
                </a:solidFill>
              </a:rPr>
              <a:t>Question</a:t>
            </a:r>
            <a:r>
              <a:rPr lang="es-CL" b="1" dirty="0">
                <a:solidFill>
                  <a:schemeClr val="accent2"/>
                </a:solidFill>
              </a:rPr>
              <a:t> Word (</a:t>
            </a:r>
            <a:r>
              <a:rPr lang="es-CL" b="1" dirty="0" err="1">
                <a:solidFill>
                  <a:schemeClr val="accent2"/>
                </a:solidFill>
              </a:rPr>
              <a:t>What</a:t>
            </a:r>
            <a:r>
              <a:rPr lang="es-CL" b="1" dirty="0">
                <a:solidFill>
                  <a:schemeClr val="accent2"/>
                </a:solidFill>
              </a:rPr>
              <a:t>, </a:t>
            </a:r>
            <a:r>
              <a:rPr lang="es-CL" b="1" dirty="0" err="1">
                <a:solidFill>
                  <a:schemeClr val="accent2"/>
                </a:solidFill>
              </a:rPr>
              <a:t>who</a:t>
            </a:r>
            <a:r>
              <a:rPr lang="es-CL" b="1" dirty="0">
                <a:solidFill>
                  <a:schemeClr val="accent2"/>
                </a:solidFill>
              </a:rPr>
              <a:t>, </a:t>
            </a:r>
            <a:r>
              <a:rPr lang="es-CL" b="1" dirty="0" err="1">
                <a:solidFill>
                  <a:schemeClr val="accent2"/>
                </a:solidFill>
              </a:rPr>
              <a:t>how</a:t>
            </a:r>
            <a:r>
              <a:rPr lang="es-CL" b="1" dirty="0">
                <a:solidFill>
                  <a:schemeClr val="accent2"/>
                </a:solidFill>
              </a:rPr>
              <a:t>, </a:t>
            </a:r>
            <a:r>
              <a:rPr lang="es-CL" b="1" dirty="0" err="1">
                <a:solidFill>
                  <a:schemeClr val="accent2"/>
                </a:solidFill>
              </a:rPr>
              <a:t>etc</a:t>
            </a:r>
            <a:r>
              <a:rPr lang="es-CL" b="1" dirty="0">
                <a:solidFill>
                  <a:schemeClr val="accent2"/>
                </a:solidFill>
              </a:rPr>
              <a:t>) que nos sirve para obtener la información “Cómo”</a:t>
            </a:r>
          </a:p>
          <a:p>
            <a:pPr marL="0" indent="0">
              <a:buNone/>
            </a:pPr>
            <a:r>
              <a:rPr lang="es-CL" b="1" dirty="0"/>
              <a:t>Black: Es la forma del verbo Be (</a:t>
            </a:r>
            <a:r>
              <a:rPr lang="es-CL" b="1" dirty="0" err="1"/>
              <a:t>Is</a:t>
            </a:r>
            <a:r>
              <a:rPr lang="es-CL" b="1" dirty="0"/>
              <a:t>/are/am) que corresponde al sujeto de esta oración</a:t>
            </a:r>
          </a:p>
          <a:p>
            <a:pPr marL="0" indent="0">
              <a:buNone/>
            </a:pPr>
            <a:r>
              <a:rPr lang="es-CL" b="1" dirty="0">
                <a:solidFill>
                  <a:schemeClr val="accent1"/>
                </a:solidFill>
              </a:rPr>
              <a:t>Green: El sujeto de la oración, sobre quién o a quién estamos preguntando.</a:t>
            </a:r>
          </a:p>
          <a:p>
            <a:pPr marL="0" indent="0">
              <a:buNone/>
            </a:pPr>
            <a:endParaRPr lang="es-CL" b="1" dirty="0"/>
          </a:p>
          <a:p>
            <a:pPr marL="0" indent="0">
              <a:buNone/>
            </a:pPr>
            <a:r>
              <a:rPr lang="es-CL" b="1" dirty="0" err="1">
                <a:solidFill>
                  <a:schemeClr val="accent2"/>
                </a:solidFill>
              </a:rPr>
              <a:t>How</a:t>
            </a:r>
            <a:r>
              <a:rPr lang="es-CL" b="1" dirty="0"/>
              <a:t> </a:t>
            </a:r>
            <a:r>
              <a:rPr lang="es-CL" b="1" dirty="0">
                <a:solidFill>
                  <a:schemeClr val="accent3"/>
                </a:solidFill>
              </a:rPr>
              <a:t>do</a:t>
            </a:r>
            <a:r>
              <a:rPr lang="es-CL" b="1" dirty="0"/>
              <a:t> </a:t>
            </a:r>
            <a:r>
              <a:rPr lang="es-CL" b="1" dirty="0" err="1">
                <a:solidFill>
                  <a:schemeClr val="accent1"/>
                </a:solidFill>
              </a:rPr>
              <a:t>you</a:t>
            </a:r>
            <a:r>
              <a:rPr lang="es-CL" b="1" dirty="0"/>
              <a:t> </a:t>
            </a:r>
            <a:r>
              <a:rPr lang="es-CL" b="1" dirty="0" err="1"/>
              <a:t>feel</a:t>
            </a:r>
            <a:r>
              <a:rPr lang="es-CL" b="1" dirty="0"/>
              <a:t>? / </a:t>
            </a:r>
            <a:r>
              <a:rPr lang="es-CL" b="1" dirty="0" err="1">
                <a:solidFill>
                  <a:schemeClr val="accent2"/>
                </a:solidFill>
              </a:rPr>
              <a:t>How</a:t>
            </a:r>
            <a:r>
              <a:rPr lang="es-CL" b="1" dirty="0"/>
              <a:t> </a:t>
            </a:r>
            <a:r>
              <a:rPr lang="es-CL" b="1" dirty="0" err="1">
                <a:solidFill>
                  <a:schemeClr val="accent3"/>
                </a:solidFill>
              </a:rPr>
              <a:t>does</a:t>
            </a:r>
            <a:r>
              <a:rPr lang="es-CL" b="1" dirty="0"/>
              <a:t> </a:t>
            </a:r>
            <a:r>
              <a:rPr lang="es-CL" b="1" dirty="0" err="1">
                <a:solidFill>
                  <a:schemeClr val="accent1"/>
                </a:solidFill>
              </a:rPr>
              <a:t>she</a:t>
            </a:r>
            <a:r>
              <a:rPr lang="es-CL" b="1" dirty="0"/>
              <a:t> </a:t>
            </a:r>
            <a:r>
              <a:rPr lang="es-CL" b="1" dirty="0" err="1"/>
              <a:t>feel</a:t>
            </a:r>
            <a:r>
              <a:rPr lang="es-CL" b="1" dirty="0"/>
              <a:t>? </a:t>
            </a:r>
          </a:p>
          <a:p>
            <a:pPr marL="0" indent="0">
              <a:buNone/>
            </a:pPr>
            <a:r>
              <a:rPr lang="es-CL" b="1" dirty="0">
                <a:solidFill>
                  <a:schemeClr val="accent3"/>
                </a:solidFill>
              </a:rPr>
              <a:t>Blue: Para hacer preguntas en presente, para casi todos los verbos necesitamos usar </a:t>
            </a:r>
            <a:br>
              <a:rPr lang="es-CL" b="1" dirty="0">
                <a:solidFill>
                  <a:schemeClr val="accent3"/>
                </a:solidFill>
              </a:rPr>
            </a:br>
            <a:r>
              <a:rPr lang="es-CL" b="1" dirty="0">
                <a:solidFill>
                  <a:schemeClr val="accent3"/>
                </a:solidFill>
              </a:rPr>
              <a:t>la palabra Do o </a:t>
            </a:r>
            <a:r>
              <a:rPr lang="es-CL" b="1" dirty="0" err="1">
                <a:solidFill>
                  <a:schemeClr val="accent3"/>
                </a:solidFill>
              </a:rPr>
              <a:t>Does</a:t>
            </a:r>
            <a:r>
              <a:rPr lang="es-CL" b="1" dirty="0">
                <a:solidFill>
                  <a:schemeClr val="accent3"/>
                </a:solidFill>
              </a:rPr>
              <a:t>.</a:t>
            </a:r>
          </a:p>
          <a:p>
            <a:pPr marL="0" indent="0">
              <a:buNone/>
            </a:pPr>
            <a:r>
              <a:rPr lang="es-CL" b="1" dirty="0"/>
              <a:t>Black: En este caso, el verbo que usemos siempre va a ser igual</a:t>
            </a:r>
          </a:p>
        </p:txBody>
      </p:sp>
      <p:pic>
        <p:nvPicPr>
          <p:cNvPr id="5" name="Picture 4">
            <a:extLst>
              <a:ext uri="{FF2B5EF4-FFF2-40B4-BE49-F238E27FC236}">
                <a16:creationId xmlns:a16="http://schemas.microsoft.com/office/drawing/2014/main" id="{DE5AE388-6A65-4A05-A115-77D71B5389A2}"/>
              </a:ext>
            </a:extLst>
          </p:cNvPr>
          <p:cNvPicPr>
            <a:picLocks noChangeAspect="1"/>
          </p:cNvPicPr>
          <p:nvPr/>
        </p:nvPicPr>
        <p:blipFill>
          <a:blip r:embed="rId2"/>
          <a:stretch>
            <a:fillRect/>
          </a:stretch>
        </p:blipFill>
        <p:spPr>
          <a:xfrm>
            <a:off x="8843640" y="3352235"/>
            <a:ext cx="2991810" cy="1867316"/>
          </a:xfrm>
          <a:prstGeom prst="rect">
            <a:avLst/>
          </a:prstGeom>
        </p:spPr>
      </p:pic>
    </p:spTree>
    <p:extLst>
      <p:ext uri="{BB962C8B-B14F-4D97-AF65-F5344CB8AC3E}">
        <p14:creationId xmlns:p14="http://schemas.microsoft.com/office/powerpoint/2010/main" val="59549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7CC60A-8192-4BE2-AEB5-96A30ED0671D}"/>
              </a:ext>
            </a:extLst>
          </p:cNvPr>
          <p:cNvSpPr>
            <a:spLocks noGrp="1"/>
          </p:cNvSpPr>
          <p:nvPr>
            <p:ph idx="1"/>
          </p:nvPr>
        </p:nvSpPr>
        <p:spPr>
          <a:xfrm>
            <a:off x="676183" y="2402245"/>
            <a:ext cx="10058400" cy="3849624"/>
          </a:xfrm>
        </p:spPr>
        <p:txBody>
          <a:bodyPr>
            <a:normAutofit lnSpcReduction="10000"/>
          </a:bodyPr>
          <a:lstStyle/>
          <a:p>
            <a:pPr marL="0" indent="0">
              <a:buNone/>
            </a:pPr>
            <a:r>
              <a:rPr lang="es-CL" b="1" dirty="0" err="1"/>
              <a:t>Affirmative</a:t>
            </a:r>
            <a:r>
              <a:rPr lang="es-CL" b="1" dirty="0"/>
              <a:t> </a:t>
            </a:r>
            <a:r>
              <a:rPr lang="es-CL" b="1" dirty="0" err="1"/>
              <a:t>sentences</a:t>
            </a:r>
            <a:r>
              <a:rPr lang="es-CL" b="1" dirty="0"/>
              <a:t>: Para expresar cómo se siente alguien, tenemos la opción de usar el verbo BE o </a:t>
            </a:r>
            <a:r>
              <a:rPr lang="es-CL" b="1" dirty="0" err="1"/>
              <a:t>Feel</a:t>
            </a:r>
            <a:r>
              <a:rPr lang="es-CL" b="1" dirty="0"/>
              <a:t> como afirmación.</a:t>
            </a:r>
          </a:p>
          <a:p>
            <a:r>
              <a:rPr lang="es-CL" b="1" dirty="0">
                <a:solidFill>
                  <a:schemeClr val="accent1"/>
                </a:solidFill>
              </a:rPr>
              <a:t>I</a:t>
            </a:r>
            <a:r>
              <a:rPr lang="es-CL" b="1" dirty="0"/>
              <a:t> am </a:t>
            </a:r>
            <a:r>
              <a:rPr lang="es-CL" b="1" dirty="0" err="1">
                <a:solidFill>
                  <a:schemeClr val="accent4"/>
                </a:solidFill>
              </a:rPr>
              <a:t>sick</a:t>
            </a:r>
            <a:r>
              <a:rPr lang="es-CL" b="1" dirty="0"/>
              <a:t>. </a:t>
            </a:r>
            <a:r>
              <a:rPr lang="es-CL" b="1" dirty="0">
                <a:solidFill>
                  <a:schemeClr val="accent1"/>
                </a:solidFill>
              </a:rPr>
              <a:t>He</a:t>
            </a:r>
            <a:r>
              <a:rPr lang="es-CL" b="1" dirty="0"/>
              <a:t> </a:t>
            </a:r>
            <a:r>
              <a:rPr lang="es-CL" b="1" dirty="0" err="1"/>
              <a:t>Is</a:t>
            </a:r>
            <a:r>
              <a:rPr lang="es-CL" b="1" dirty="0"/>
              <a:t> </a:t>
            </a:r>
            <a:r>
              <a:rPr lang="es-CL" b="1" dirty="0" err="1">
                <a:solidFill>
                  <a:schemeClr val="accent4"/>
                </a:solidFill>
              </a:rPr>
              <a:t>sick</a:t>
            </a:r>
            <a:r>
              <a:rPr lang="es-CL" b="1" dirty="0"/>
              <a:t>.</a:t>
            </a:r>
            <a:r>
              <a:rPr lang="es-CL" b="1" dirty="0">
                <a:solidFill>
                  <a:schemeClr val="accent6"/>
                </a:solidFill>
              </a:rPr>
              <a:t> </a:t>
            </a:r>
            <a:r>
              <a:rPr lang="es-CL" b="1" dirty="0" err="1">
                <a:solidFill>
                  <a:schemeClr val="accent1"/>
                </a:solidFill>
              </a:rPr>
              <a:t>We</a:t>
            </a:r>
            <a:r>
              <a:rPr lang="es-CL" b="1" dirty="0"/>
              <a:t> are </a:t>
            </a:r>
            <a:r>
              <a:rPr lang="es-CL" b="1" dirty="0" err="1">
                <a:solidFill>
                  <a:schemeClr val="accent4"/>
                </a:solidFill>
              </a:rPr>
              <a:t>sick</a:t>
            </a:r>
            <a:r>
              <a:rPr lang="es-CL" b="1" dirty="0"/>
              <a:t>.</a:t>
            </a:r>
          </a:p>
          <a:p>
            <a:r>
              <a:rPr lang="es-CL" b="1" dirty="0">
                <a:solidFill>
                  <a:schemeClr val="accent1"/>
                </a:solidFill>
              </a:rPr>
              <a:t>Green: El sujeto de nuestra oración, quién se siente de la forma que expresaremos.</a:t>
            </a:r>
          </a:p>
          <a:p>
            <a:r>
              <a:rPr lang="es-CL" b="1" dirty="0"/>
              <a:t>Black: El verbo de nuestra oración. Debemos usar </a:t>
            </a:r>
            <a:r>
              <a:rPr lang="es-CL" b="1" dirty="0" err="1"/>
              <a:t>is</a:t>
            </a:r>
            <a:r>
              <a:rPr lang="es-CL" b="1" dirty="0"/>
              <a:t>/are/am dependiendo del sujeto</a:t>
            </a:r>
          </a:p>
          <a:p>
            <a:r>
              <a:rPr lang="es-CL" b="1" dirty="0" err="1">
                <a:solidFill>
                  <a:schemeClr val="accent4"/>
                </a:solidFill>
              </a:rPr>
              <a:t>Yellow</a:t>
            </a:r>
            <a:r>
              <a:rPr lang="es-CL" b="1" dirty="0">
                <a:solidFill>
                  <a:schemeClr val="accent4"/>
                </a:solidFill>
              </a:rPr>
              <a:t>: El complemento de nuestra oración, en este caso es el cómo se siente el sujeto</a:t>
            </a:r>
          </a:p>
          <a:p>
            <a:pPr marL="0" indent="0">
              <a:buNone/>
            </a:pPr>
            <a:endParaRPr lang="es-CL" dirty="0"/>
          </a:p>
          <a:p>
            <a:r>
              <a:rPr lang="es-CL" b="1" dirty="0">
                <a:solidFill>
                  <a:schemeClr val="accent1"/>
                </a:solidFill>
              </a:rPr>
              <a:t>I</a:t>
            </a:r>
            <a:r>
              <a:rPr lang="es-CL" b="1" dirty="0"/>
              <a:t> </a:t>
            </a:r>
            <a:r>
              <a:rPr lang="es-CL" b="1" dirty="0" err="1"/>
              <a:t>Feel</a:t>
            </a:r>
            <a:r>
              <a:rPr lang="es-CL" b="1" dirty="0"/>
              <a:t> </a:t>
            </a:r>
            <a:r>
              <a:rPr lang="es-CL" b="1" dirty="0" err="1">
                <a:solidFill>
                  <a:schemeClr val="accent4"/>
                </a:solidFill>
              </a:rPr>
              <a:t>sick</a:t>
            </a:r>
            <a:r>
              <a:rPr lang="es-CL" b="1" dirty="0"/>
              <a:t>. </a:t>
            </a:r>
            <a:r>
              <a:rPr lang="es-CL" b="1" dirty="0">
                <a:solidFill>
                  <a:schemeClr val="accent1"/>
                </a:solidFill>
              </a:rPr>
              <a:t>He</a:t>
            </a:r>
            <a:r>
              <a:rPr lang="es-CL" b="1" dirty="0"/>
              <a:t> </a:t>
            </a:r>
            <a:r>
              <a:rPr lang="es-CL" b="1" dirty="0" err="1"/>
              <a:t>Feels</a:t>
            </a:r>
            <a:r>
              <a:rPr lang="es-CL" b="1" dirty="0"/>
              <a:t> </a:t>
            </a:r>
            <a:r>
              <a:rPr lang="es-CL" b="1" dirty="0" err="1">
                <a:solidFill>
                  <a:schemeClr val="accent4"/>
                </a:solidFill>
              </a:rPr>
              <a:t>sick</a:t>
            </a:r>
            <a:r>
              <a:rPr lang="es-CL" b="1" dirty="0"/>
              <a:t>.</a:t>
            </a:r>
          </a:p>
          <a:p>
            <a:r>
              <a:rPr lang="es-CL" b="1" dirty="0">
                <a:solidFill>
                  <a:schemeClr val="accent1"/>
                </a:solidFill>
              </a:rPr>
              <a:t>Green: El sujeto de nuestra oración, quién se siente de la forma que expresaremos.</a:t>
            </a:r>
          </a:p>
          <a:p>
            <a:r>
              <a:rPr lang="es-CL" b="1" dirty="0"/>
              <a:t>Black: El verbo de nuestra oración. Debemos usar </a:t>
            </a:r>
            <a:r>
              <a:rPr lang="es-CL" b="1" dirty="0" err="1"/>
              <a:t>is</a:t>
            </a:r>
            <a:r>
              <a:rPr lang="es-CL" b="1" dirty="0"/>
              <a:t>/are/am dependiendo del sujeto</a:t>
            </a:r>
          </a:p>
          <a:p>
            <a:r>
              <a:rPr lang="es-CL" b="1" dirty="0" err="1">
                <a:solidFill>
                  <a:schemeClr val="accent4"/>
                </a:solidFill>
              </a:rPr>
              <a:t>Yellow</a:t>
            </a:r>
            <a:r>
              <a:rPr lang="es-CL" b="1" dirty="0">
                <a:solidFill>
                  <a:schemeClr val="accent4"/>
                </a:solidFill>
              </a:rPr>
              <a:t>: El complemento de nuestra oración, en este caso es el cómo se siente el sujeto</a:t>
            </a:r>
          </a:p>
          <a:p>
            <a:pPr marL="0" indent="0">
              <a:buNone/>
            </a:pPr>
            <a:endParaRPr lang="es-CL" b="1" dirty="0"/>
          </a:p>
        </p:txBody>
      </p:sp>
      <p:pic>
        <p:nvPicPr>
          <p:cNvPr id="5" name="Picture 4">
            <a:extLst>
              <a:ext uri="{FF2B5EF4-FFF2-40B4-BE49-F238E27FC236}">
                <a16:creationId xmlns:a16="http://schemas.microsoft.com/office/drawing/2014/main" id="{4FEE6996-EE2E-4FD4-9EFD-2B9658E4CFEB}"/>
              </a:ext>
            </a:extLst>
          </p:cNvPr>
          <p:cNvPicPr>
            <a:picLocks noChangeAspect="1"/>
          </p:cNvPicPr>
          <p:nvPr/>
        </p:nvPicPr>
        <p:blipFill>
          <a:blip r:embed="rId2"/>
          <a:stretch>
            <a:fillRect/>
          </a:stretch>
        </p:blipFill>
        <p:spPr>
          <a:xfrm>
            <a:off x="2861656" y="436535"/>
            <a:ext cx="5687454" cy="1965710"/>
          </a:xfrm>
          <a:prstGeom prst="rect">
            <a:avLst/>
          </a:prstGeom>
        </p:spPr>
      </p:pic>
    </p:spTree>
    <p:extLst>
      <p:ext uri="{BB962C8B-B14F-4D97-AF65-F5344CB8AC3E}">
        <p14:creationId xmlns:p14="http://schemas.microsoft.com/office/powerpoint/2010/main" val="3029774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29B1-1FCB-4CCF-AB67-94C826F4FA01}"/>
              </a:ext>
            </a:extLst>
          </p:cNvPr>
          <p:cNvSpPr>
            <a:spLocks noGrp="1"/>
          </p:cNvSpPr>
          <p:nvPr>
            <p:ph type="title"/>
          </p:nvPr>
        </p:nvSpPr>
        <p:spPr>
          <a:xfrm>
            <a:off x="1066800" y="198710"/>
            <a:ext cx="10058400" cy="1371600"/>
          </a:xfrm>
        </p:spPr>
        <p:txBody>
          <a:bodyPr/>
          <a:lstStyle/>
          <a:p>
            <a:r>
              <a:rPr lang="es-CL" dirty="0" err="1"/>
              <a:t>Let’s</a:t>
            </a:r>
            <a:r>
              <a:rPr lang="es-CL" dirty="0"/>
              <a:t> </a:t>
            </a:r>
            <a:r>
              <a:rPr lang="es-CL" dirty="0" err="1"/>
              <a:t>check</a:t>
            </a:r>
            <a:endParaRPr lang="es-CL" dirty="0"/>
          </a:p>
        </p:txBody>
      </p:sp>
      <p:sp>
        <p:nvSpPr>
          <p:cNvPr id="3" name="Content Placeholder 2">
            <a:extLst>
              <a:ext uri="{FF2B5EF4-FFF2-40B4-BE49-F238E27FC236}">
                <a16:creationId xmlns:a16="http://schemas.microsoft.com/office/drawing/2014/main" id="{BEF10708-0FA1-4709-B9C0-17BE78E52B2E}"/>
              </a:ext>
            </a:extLst>
          </p:cNvPr>
          <p:cNvSpPr>
            <a:spLocks noGrp="1"/>
          </p:cNvSpPr>
          <p:nvPr>
            <p:ph idx="1"/>
          </p:nvPr>
        </p:nvSpPr>
        <p:spPr>
          <a:xfrm>
            <a:off x="818226" y="1330762"/>
            <a:ext cx="9701814" cy="4697176"/>
          </a:xfrm>
        </p:spPr>
        <p:txBody>
          <a:bodyPr>
            <a:normAutofit fontScale="92500" lnSpcReduction="10000"/>
          </a:bodyPr>
          <a:lstStyle/>
          <a:p>
            <a:r>
              <a:rPr lang="es-CL" dirty="0"/>
              <a:t>¿Vamos entendiendo?</a:t>
            </a:r>
          </a:p>
          <a:p>
            <a:r>
              <a:rPr lang="es-CL" dirty="0"/>
              <a:t>Digamos que un recreo entro a la sala de profesores y veo al Profesor de Música pálido, sudando y </a:t>
            </a:r>
            <a:r>
              <a:rPr lang="es-CL" dirty="0" err="1"/>
              <a:t>tociendo</a:t>
            </a:r>
            <a:r>
              <a:rPr lang="es-CL" dirty="0"/>
              <a:t>. Por alguna razón, no pregunten cuál, sólo créanme, pusieron la regla de que en el Aurora de Chile, todos se tienen que comunicar en inglés. Quiero saber cómo está, por lo que tengo que empezar a armar la pregunta en mi cabeza.</a:t>
            </a:r>
          </a:p>
          <a:p>
            <a:r>
              <a:rPr lang="es-CL" dirty="0"/>
              <a:t>1.- Tengo que preguntar </a:t>
            </a:r>
            <a:r>
              <a:rPr lang="es-CL" u="sng" dirty="0"/>
              <a:t>cómo</a:t>
            </a:r>
            <a:r>
              <a:rPr lang="es-CL" dirty="0"/>
              <a:t> está, entonces parto con un </a:t>
            </a:r>
            <a:r>
              <a:rPr lang="es-CL" dirty="0" err="1"/>
              <a:t>How</a:t>
            </a:r>
            <a:r>
              <a:rPr lang="es-CL" dirty="0"/>
              <a:t>.</a:t>
            </a:r>
          </a:p>
          <a:p>
            <a:r>
              <a:rPr lang="es-CL" dirty="0"/>
              <a:t>2.- Tengo que preguntar cómo </a:t>
            </a:r>
            <a:r>
              <a:rPr lang="es-CL" u="sng" dirty="0"/>
              <a:t>está.</a:t>
            </a:r>
            <a:r>
              <a:rPr lang="es-CL" dirty="0"/>
              <a:t> Como ser y estar pueden ser </a:t>
            </a:r>
            <a:r>
              <a:rPr lang="es-CL" dirty="0" err="1"/>
              <a:t>Is</a:t>
            </a:r>
            <a:r>
              <a:rPr lang="es-CL" dirty="0"/>
              <a:t>, are o am, tengo que fijarme sobre quién estoy hablando o a quién le hago la pregunta.</a:t>
            </a:r>
          </a:p>
          <a:p>
            <a:r>
              <a:rPr lang="es-CL" dirty="0"/>
              <a:t>3.- Estoy preguntándole directamente a él, por lo que tengo que preguntar cómo estás </a:t>
            </a:r>
            <a:r>
              <a:rPr lang="es-CL" u="sng" dirty="0"/>
              <a:t>tú,</a:t>
            </a:r>
            <a:r>
              <a:rPr lang="es-CL" dirty="0"/>
              <a:t> entonces el sujeto de mi oración es </a:t>
            </a:r>
            <a:r>
              <a:rPr lang="es-CL" dirty="0" err="1"/>
              <a:t>you</a:t>
            </a:r>
            <a:r>
              <a:rPr lang="es-CL" dirty="0"/>
              <a:t>. Si el sujeto de mi oración es </a:t>
            </a:r>
            <a:r>
              <a:rPr lang="es-CL" dirty="0" err="1"/>
              <a:t>You</a:t>
            </a:r>
            <a:r>
              <a:rPr lang="es-CL" dirty="0"/>
              <a:t>, entonces ya se que la número 2 es Are.</a:t>
            </a:r>
          </a:p>
          <a:p>
            <a:r>
              <a:rPr lang="es-CL" dirty="0"/>
              <a:t>Entonces uno las partes y le pregunto:</a:t>
            </a:r>
          </a:p>
          <a:p>
            <a:pPr algn="ctr"/>
            <a:r>
              <a:rPr lang="es-CL" b="1" dirty="0"/>
              <a:t>-Felipe, (1)</a:t>
            </a:r>
            <a:r>
              <a:rPr lang="es-CL" b="1" dirty="0" err="1"/>
              <a:t>How</a:t>
            </a:r>
            <a:r>
              <a:rPr lang="es-CL" b="1" dirty="0"/>
              <a:t> (2)are (3)</a:t>
            </a:r>
            <a:r>
              <a:rPr lang="es-CL" b="1" dirty="0" err="1"/>
              <a:t>you</a:t>
            </a:r>
            <a:r>
              <a:rPr lang="es-CL" b="1" dirty="0"/>
              <a:t>?</a:t>
            </a:r>
          </a:p>
          <a:p>
            <a:pPr algn="ctr"/>
            <a:r>
              <a:rPr lang="es-CL" b="1" dirty="0"/>
              <a:t>-I </a:t>
            </a:r>
            <a:r>
              <a:rPr lang="es-CL" b="1" dirty="0" err="1"/>
              <a:t>Feel</a:t>
            </a:r>
            <a:r>
              <a:rPr lang="es-CL" b="1" dirty="0"/>
              <a:t> </a:t>
            </a:r>
            <a:r>
              <a:rPr lang="es-CL" b="1" dirty="0" err="1"/>
              <a:t>sick</a:t>
            </a:r>
            <a:endParaRPr lang="es-CL" b="1" dirty="0"/>
          </a:p>
          <a:p>
            <a:pPr marL="0" indent="0" algn="ctr">
              <a:buNone/>
            </a:pPr>
            <a:r>
              <a:rPr lang="es-CL" dirty="0"/>
              <a:t>Nos preocupamos por la respuesta, queremos saber porqué, para ver si podemos ayudar. Acá es donde entra en juego el vocabulario a trabajar. Para poder saber qué le pasa el profe, primero debemos conocer lo siguiente: </a:t>
            </a:r>
            <a:r>
              <a:rPr lang="es-CL" dirty="0" err="1"/>
              <a:t>Health</a:t>
            </a:r>
            <a:r>
              <a:rPr lang="es-CL" dirty="0"/>
              <a:t> </a:t>
            </a:r>
            <a:r>
              <a:rPr lang="es-CL" dirty="0" err="1"/>
              <a:t>problems</a:t>
            </a:r>
            <a:endParaRPr lang="es-CL" dirty="0"/>
          </a:p>
          <a:p>
            <a:pPr algn="ctr"/>
            <a:endParaRPr lang="es-CL" b="1" dirty="0"/>
          </a:p>
        </p:txBody>
      </p:sp>
    </p:spTree>
    <p:extLst>
      <p:ext uri="{BB962C8B-B14F-4D97-AF65-F5344CB8AC3E}">
        <p14:creationId xmlns:p14="http://schemas.microsoft.com/office/powerpoint/2010/main" val="603284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170E-B590-4E95-B182-4FFEBD17006A}"/>
              </a:ext>
            </a:extLst>
          </p:cNvPr>
          <p:cNvSpPr>
            <a:spLocks noGrp="1"/>
          </p:cNvSpPr>
          <p:nvPr>
            <p:ph type="title"/>
          </p:nvPr>
        </p:nvSpPr>
        <p:spPr>
          <a:xfrm>
            <a:off x="427608" y="62842"/>
            <a:ext cx="10058400" cy="1371600"/>
          </a:xfrm>
        </p:spPr>
        <p:txBody>
          <a:bodyPr/>
          <a:lstStyle/>
          <a:p>
            <a:pPr algn="ctr"/>
            <a:r>
              <a:rPr lang="es-CL" dirty="0"/>
              <a:t>“I </a:t>
            </a:r>
            <a:r>
              <a:rPr lang="es-CL" dirty="0" err="1"/>
              <a:t>have</a:t>
            </a:r>
            <a:r>
              <a:rPr lang="es-CL" dirty="0"/>
              <a:t>…”</a:t>
            </a:r>
          </a:p>
        </p:txBody>
      </p:sp>
      <p:pic>
        <p:nvPicPr>
          <p:cNvPr id="4098" name="Picture 2" descr="Health Problems in English - An ESL Chart">
            <a:extLst>
              <a:ext uri="{FF2B5EF4-FFF2-40B4-BE49-F238E27FC236}">
                <a16:creationId xmlns:a16="http://schemas.microsoft.com/office/drawing/2014/main" id="{475D0139-EFF8-44B7-A7CA-29D3C3FAF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629" y="949910"/>
            <a:ext cx="5597371" cy="559737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8290E1D6-4E6E-4639-970A-F470033C10EC}"/>
              </a:ext>
            </a:extLst>
          </p:cNvPr>
          <p:cNvSpPr>
            <a:spLocks noGrp="1"/>
          </p:cNvSpPr>
          <p:nvPr>
            <p:ph idx="1"/>
          </p:nvPr>
        </p:nvSpPr>
        <p:spPr>
          <a:xfrm>
            <a:off x="6285390" y="1434442"/>
            <a:ext cx="4839810" cy="4797682"/>
          </a:xfrm>
        </p:spPr>
        <p:txBody>
          <a:bodyPr/>
          <a:lstStyle/>
          <a:p>
            <a:pPr marL="0" indent="0">
              <a:buNone/>
            </a:pPr>
            <a:r>
              <a:rPr lang="es-CL" sz="1400" dirty="0"/>
              <a:t>Hasta ahora, hemos trabajado con 2 verbos en esta clase: Be y </a:t>
            </a:r>
            <a:r>
              <a:rPr lang="es-CL" sz="1400" dirty="0" err="1"/>
              <a:t>Feel</a:t>
            </a:r>
            <a:r>
              <a:rPr lang="es-CL" sz="1400" dirty="0"/>
              <a:t>. Ahora, agregaremos el verbo </a:t>
            </a:r>
            <a:r>
              <a:rPr lang="es-CL" sz="1400" dirty="0" err="1"/>
              <a:t>have</a:t>
            </a:r>
            <a:r>
              <a:rPr lang="es-CL" sz="1400" dirty="0"/>
              <a:t> a nuestro repertorio, el cual tiene una forma particular de usarse.</a:t>
            </a:r>
          </a:p>
          <a:p>
            <a:pPr marL="0" indent="0">
              <a:buNone/>
            </a:pPr>
            <a:r>
              <a:rPr lang="es-CL" sz="1400" dirty="0"/>
              <a:t>I </a:t>
            </a:r>
            <a:r>
              <a:rPr lang="es-CL" sz="1400" dirty="0" err="1"/>
              <a:t>have</a:t>
            </a:r>
            <a:r>
              <a:rPr lang="es-CL" sz="1400" dirty="0"/>
              <a:t> a </a:t>
            </a:r>
            <a:r>
              <a:rPr lang="es-CL" sz="1400" dirty="0" err="1"/>
              <a:t>Headache</a:t>
            </a:r>
            <a:r>
              <a:rPr lang="es-CL" sz="1400" dirty="0"/>
              <a:t>.</a:t>
            </a:r>
          </a:p>
          <a:p>
            <a:pPr marL="0" indent="0">
              <a:buNone/>
            </a:pPr>
            <a:r>
              <a:rPr lang="es-CL" sz="1400" dirty="0"/>
              <a:t>Como en el caso de Be, que tiene tres formas, el verbo </a:t>
            </a:r>
            <a:r>
              <a:rPr lang="es-CL" sz="1400" dirty="0" err="1"/>
              <a:t>have</a:t>
            </a:r>
            <a:r>
              <a:rPr lang="es-CL" sz="1400" dirty="0"/>
              <a:t> también va a cambiar dependiendo del sujeto, pero en este caso, usamos HAVE y HAS.</a:t>
            </a:r>
          </a:p>
          <a:p>
            <a:pPr marL="0" indent="0">
              <a:buNone/>
            </a:pPr>
            <a:endParaRPr lang="es-CL" dirty="0"/>
          </a:p>
          <a:p>
            <a:pPr marL="0" indent="0">
              <a:buNone/>
            </a:pPr>
            <a:endParaRPr lang="es-CL" dirty="0"/>
          </a:p>
        </p:txBody>
      </p:sp>
      <p:graphicFrame>
        <p:nvGraphicFramePr>
          <p:cNvPr id="9" name="Table 12">
            <a:extLst>
              <a:ext uri="{FF2B5EF4-FFF2-40B4-BE49-F238E27FC236}">
                <a16:creationId xmlns:a16="http://schemas.microsoft.com/office/drawing/2014/main" id="{0932C8E3-F4F5-48A2-B721-BBF862F86D44}"/>
              </a:ext>
            </a:extLst>
          </p:cNvPr>
          <p:cNvGraphicFramePr>
            <a:graphicFrameLocks noGrp="1"/>
          </p:cNvGraphicFramePr>
          <p:nvPr>
            <p:extLst>
              <p:ext uri="{D42A27DB-BD31-4B8C-83A1-F6EECF244321}">
                <p14:modId xmlns:p14="http://schemas.microsoft.com/office/powerpoint/2010/main" val="3534237234"/>
              </p:ext>
            </p:extLst>
          </p:nvPr>
        </p:nvGraphicFramePr>
        <p:xfrm>
          <a:off x="6285389" y="3977771"/>
          <a:ext cx="5166804" cy="1010920"/>
        </p:xfrm>
        <a:graphic>
          <a:graphicData uri="http://schemas.openxmlformats.org/drawingml/2006/table">
            <a:tbl>
              <a:tblPr firstRow="1" bandRow="1">
                <a:tableStyleId>{5C22544A-7EE6-4342-B048-85BDC9FD1C3A}</a:tableStyleId>
              </a:tblPr>
              <a:tblGrid>
                <a:gridCol w="1722268">
                  <a:extLst>
                    <a:ext uri="{9D8B030D-6E8A-4147-A177-3AD203B41FA5}">
                      <a16:colId xmlns:a16="http://schemas.microsoft.com/office/drawing/2014/main" val="3187485572"/>
                    </a:ext>
                  </a:extLst>
                </a:gridCol>
                <a:gridCol w="1162976">
                  <a:extLst>
                    <a:ext uri="{9D8B030D-6E8A-4147-A177-3AD203B41FA5}">
                      <a16:colId xmlns:a16="http://schemas.microsoft.com/office/drawing/2014/main" val="1293916495"/>
                    </a:ext>
                  </a:extLst>
                </a:gridCol>
                <a:gridCol w="2281560">
                  <a:extLst>
                    <a:ext uri="{9D8B030D-6E8A-4147-A177-3AD203B41FA5}">
                      <a16:colId xmlns:a16="http://schemas.microsoft.com/office/drawing/2014/main" val="690973136"/>
                    </a:ext>
                  </a:extLst>
                </a:gridCol>
              </a:tblGrid>
              <a:tr h="370840">
                <a:tc>
                  <a:txBody>
                    <a:bodyPr/>
                    <a:lstStyle/>
                    <a:p>
                      <a:r>
                        <a:rPr lang="es-CL" dirty="0"/>
                        <a:t>I – </a:t>
                      </a:r>
                      <a:r>
                        <a:rPr lang="es-CL" dirty="0" err="1"/>
                        <a:t>You</a:t>
                      </a:r>
                      <a:r>
                        <a:rPr lang="es-CL" dirty="0"/>
                        <a:t> – </a:t>
                      </a:r>
                      <a:r>
                        <a:rPr lang="es-CL" dirty="0" err="1"/>
                        <a:t>We</a:t>
                      </a:r>
                      <a:r>
                        <a:rPr lang="es-CL" dirty="0"/>
                        <a:t> - </a:t>
                      </a:r>
                      <a:r>
                        <a:rPr lang="es-CL" dirty="0" err="1"/>
                        <a:t>They</a:t>
                      </a:r>
                      <a:endParaRPr lang="es-CL" dirty="0"/>
                    </a:p>
                  </a:txBody>
                  <a:tcPr/>
                </a:tc>
                <a:tc>
                  <a:txBody>
                    <a:bodyPr/>
                    <a:lstStyle/>
                    <a:p>
                      <a:r>
                        <a:rPr lang="es-CL" dirty="0" err="1"/>
                        <a:t>Have</a:t>
                      </a:r>
                      <a:endParaRPr lang="es-CL" dirty="0"/>
                    </a:p>
                  </a:txBody>
                  <a:tcPr/>
                </a:tc>
                <a:tc>
                  <a:txBody>
                    <a:bodyPr/>
                    <a:lstStyle/>
                    <a:p>
                      <a:r>
                        <a:rPr lang="es-CL" dirty="0"/>
                        <a:t>I </a:t>
                      </a:r>
                      <a:r>
                        <a:rPr lang="es-CL" dirty="0" err="1"/>
                        <a:t>have</a:t>
                      </a:r>
                      <a:r>
                        <a:rPr lang="es-CL" dirty="0"/>
                        <a:t> </a:t>
                      </a:r>
                      <a:r>
                        <a:rPr lang="es-CL" dirty="0" err="1"/>
                        <a:t>the</a:t>
                      </a:r>
                      <a:r>
                        <a:rPr lang="es-CL" dirty="0"/>
                        <a:t> flu</a:t>
                      </a:r>
                    </a:p>
                  </a:txBody>
                  <a:tcPr/>
                </a:tc>
                <a:extLst>
                  <a:ext uri="{0D108BD9-81ED-4DB2-BD59-A6C34878D82A}">
                    <a16:rowId xmlns:a16="http://schemas.microsoft.com/office/drawing/2014/main" val="103491500"/>
                  </a:ext>
                </a:extLst>
              </a:tr>
              <a:tr h="370840">
                <a:tc>
                  <a:txBody>
                    <a:bodyPr/>
                    <a:lstStyle/>
                    <a:p>
                      <a:r>
                        <a:rPr lang="es-CL" dirty="0"/>
                        <a:t>He – </a:t>
                      </a:r>
                      <a:r>
                        <a:rPr lang="es-CL" dirty="0" err="1"/>
                        <a:t>She</a:t>
                      </a:r>
                      <a:r>
                        <a:rPr lang="es-CL" dirty="0"/>
                        <a:t> - </a:t>
                      </a:r>
                      <a:r>
                        <a:rPr lang="es-CL" dirty="0" err="1"/>
                        <a:t>it</a:t>
                      </a:r>
                      <a:endParaRPr lang="es-CL" dirty="0"/>
                    </a:p>
                  </a:txBody>
                  <a:tcPr/>
                </a:tc>
                <a:tc>
                  <a:txBody>
                    <a:bodyPr/>
                    <a:lstStyle/>
                    <a:p>
                      <a:r>
                        <a:rPr lang="es-CL" dirty="0"/>
                        <a:t>Has</a:t>
                      </a:r>
                    </a:p>
                  </a:txBody>
                  <a:tcPr/>
                </a:tc>
                <a:tc>
                  <a:txBody>
                    <a:bodyPr/>
                    <a:lstStyle/>
                    <a:p>
                      <a:r>
                        <a:rPr lang="es-CL" dirty="0"/>
                        <a:t>He has </a:t>
                      </a:r>
                      <a:r>
                        <a:rPr lang="es-CL" dirty="0" err="1"/>
                        <a:t>the</a:t>
                      </a:r>
                      <a:r>
                        <a:rPr lang="es-CL" dirty="0"/>
                        <a:t> flu</a:t>
                      </a:r>
                    </a:p>
                  </a:txBody>
                  <a:tcPr/>
                </a:tc>
                <a:extLst>
                  <a:ext uri="{0D108BD9-81ED-4DB2-BD59-A6C34878D82A}">
                    <a16:rowId xmlns:a16="http://schemas.microsoft.com/office/drawing/2014/main" val="2180223174"/>
                  </a:ext>
                </a:extLst>
              </a:tr>
            </a:tbl>
          </a:graphicData>
        </a:graphic>
      </p:graphicFrame>
      <p:sp>
        <p:nvSpPr>
          <p:cNvPr id="14" name="TextBox 13">
            <a:extLst>
              <a:ext uri="{FF2B5EF4-FFF2-40B4-BE49-F238E27FC236}">
                <a16:creationId xmlns:a16="http://schemas.microsoft.com/office/drawing/2014/main" id="{72A01862-477F-4ED7-A5CE-6A876BA1395E}"/>
              </a:ext>
            </a:extLst>
          </p:cNvPr>
          <p:cNvSpPr txBox="1"/>
          <p:nvPr/>
        </p:nvSpPr>
        <p:spPr>
          <a:xfrm>
            <a:off x="6448886" y="5140171"/>
            <a:ext cx="4839810" cy="1200329"/>
          </a:xfrm>
          <a:prstGeom prst="rect">
            <a:avLst/>
          </a:prstGeom>
          <a:noFill/>
        </p:spPr>
        <p:txBody>
          <a:bodyPr wrap="square" rtlCol="0">
            <a:spAutoFit/>
          </a:bodyPr>
          <a:lstStyle/>
          <a:p>
            <a:r>
              <a:rPr lang="es-CL" dirty="0"/>
              <a:t>Ahora que conocemos la estructura, pasemos a la siguiente actividad, en la que tendrás que buscar la definición de cada problema.</a:t>
            </a:r>
          </a:p>
        </p:txBody>
      </p:sp>
    </p:spTree>
    <p:extLst>
      <p:ext uri="{BB962C8B-B14F-4D97-AF65-F5344CB8AC3E}">
        <p14:creationId xmlns:p14="http://schemas.microsoft.com/office/powerpoint/2010/main" val="4231760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7D1E-0684-4603-B81B-DA8379E48728}"/>
              </a:ext>
            </a:extLst>
          </p:cNvPr>
          <p:cNvSpPr>
            <a:spLocks noGrp="1"/>
          </p:cNvSpPr>
          <p:nvPr>
            <p:ph type="title"/>
          </p:nvPr>
        </p:nvSpPr>
        <p:spPr>
          <a:xfrm>
            <a:off x="809347" y="0"/>
            <a:ext cx="10058400" cy="1371600"/>
          </a:xfrm>
        </p:spPr>
        <p:txBody>
          <a:bodyPr>
            <a:normAutofit/>
          </a:bodyPr>
          <a:lstStyle/>
          <a:p>
            <a:r>
              <a:rPr lang="es-CL" sz="1800" b="1" dirty="0" err="1"/>
              <a:t>Activity</a:t>
            </a:r>
            <a:r>
              <a:rPr lang="es-CL" sz="1800" b="1" dirty="0"/>
              <a:t> I.- </a:t>
            </a:r>
            <a:r>
              <a:rPr lang="es-CL" sz="1800" b="1" dirty="0" err="1"/>
              <a:t>Read</a:t>
            </a:r>
            <a:r>
              <a:rPr lang="es-CL" sz="1800" b="1" dirty="0"/>
              <a:t> and match </a:t>
            </a:r>
            <a:r>
              <a:rPr lang="es-CL" sz="1800" b="1" dirty="0" err="1"/>
              <a:t>the</a:t>
            </a:r>
            <a:r>
              <a:rPr lang="es-CL" sz="1800" b="1" dirty="0"/>
              <a:t> </a:t>
            </a:r>
            <a:r>
              <a:rPr lang="es-CL" sz="1800" b="1" dirty="0" err="1"/>
              <a:t>definitions</a:t>
            </a:r>
            <a:r>
              <a:rPr lang="es-CL" sz="1800" b="1" dirty="0"/>
              <a:t> </a:t>
            </a:r>
            <a:r>
              <a:rPr lang="es-CL" sz="1800" b="1" dirty="0" err="1"/>
              <a:t>with</a:t>
            </a:r>
            <a:r>
              <a:rPr lang="es-CL" sz="1800" b="1" dirty="0"/>
              <a:t> </a:t>
            </a:r>
            <a:r>
              <a:rPr lang="es-CL" sz="1800" b="1" dirty="0" err="1"/>
              <a:t>the</a:t>
            </a:r>
            <a:r>
              <a:rPr lang="es-CL" sz="1800" b="1" dirty="0"/>
              <a:t> </a:t>
            </a:r>
            <a:r>
              <a:rPr lang="es-CL" sz="1800" b="1" dirty="0" err="1"/>
              <a:t>health</a:t>
            </a:r>
            <a:r>
              <a:rPr lang="es-CL" sz="1800" b="1" dirty="0"/>
              <a:t> </a:t>
            </a:r>
            <a:r>
              <a:rPr lang="es-CL" sz="1800" b="1" dirty="0" err="1"/>
              <a:t>problems</a:t>
            </a:r>
            <a:endParaRPr lang="es-CL" sz="1800" b="1" dirty="0"/>
          </a:p>
        </p:txBody>
      </p:sp>
      <p:sp>
        <p:nvSpPr>
          <p:cNvPr id="3" name="Content Placeholder 2">
            <a:extLst>
              <a:ext uri="{FF2B5EF4-FFF2-40B4-BE49-F238E27FC236}">
                <a16:creationId xmlns:a16="http://schemas.microsoft.com/office/drawing/2014/main" id="{7177AC6C-80D9-4D1D-936C-192D7AEA632E}"/>
              </a:ext>
            </a:extLst>
          </p:cNvPr>
          <p:cNvSpPr>
            <a:spLocks noGrp="1"/>
          </p:cNvSpPr>
          <p:nvPr>
            <p:ph idx="1"/>
          </p:nvPr>
        </p:nvSpPr>
        <p:spPr>
          <a:xfrm>
            <a:off x="516384" y="1003176"/>
            <a:ext cx="10058400" cy="5619565"/>
          </a:xfrm>
        </p:spPr>
        <p:txBody>
          <a:bodyPr>
            <a:normAutofit fontScale="85000" lnSpcReduction="10000"/>
          </a:bodyPr>
          <a:lstStyle/>
          <a:p>
            <a:r>
              <a:rPr lang="en-US" dirty="0"/>
              <a:t>When a </a:t>
            </a:r>
            <a:r>
              <a:rPr lang="en-US" b="1" dirty="0"/>
              <a:t>bone</a:t>
            </a:r>
            <a:r>
              <a:rPr lang="en-US" dirty="0"/>
              <a:t> in the </a:t>
            </a:r>
            <a:r>
              <a:rPr lang="en-US" b="1" dirty="0"/>
              <a:t>leg</a:t>
            </a:r>
            <a:r>
              <a:rPr lang="en-US" dirty="0"/>
              <a:t> is </a:t>
            </a:r>
            <a:r>
              <a:rPr lang="en-US" b="1" dirty="0"/>
              <a:t>broken</a:t>
            </a:r>
            <a:r>
              <a:rPr lang="en-US" dirty="0"/>
              <a:t>. It is put in a cast to help </a:t>
            </a:r>
            <a:r>
              <a:rPr lang="en-US" b="1" dirty="0"/>
              <a:t>immobilize</a:t>
            </a:r>
            <a:r>
              <a:rPr lang="en-US" dirty="0"/>
              <a:t> the leg so that it heals quicker.</a:t>
            </a:r>
          </a:p>
          <a:p>
            <a:r>
              <a:rPr lang="en-US" dirty="0"/>
              <a:t>A lot of </a:t>
            </a:r>
            <a:r>
              <a:rPr lang="en-US" b="1" dirty="0"/>
              <a:t>small red spots</a:t>
            </a:r>
            <a:r>
              <a:rPr lang="en-US" dirty="0"/>
              <a:t> on the skin that are usually </a:t>
            </a:r>
            <a:r>
              <a:rPr lang="en-US" b="1" dirty="0"/>
              <a:t>itchy</a:t>
            </a:r>
            <a:r>
              <a:rPr lang="en-US" dirty="0"/>
              <a:t>.</a:t>
            </a:r>
          </a:p>
          <a:p>
            <a:r>
              <a:rPr lang="en-US" dirty="0"/>
              <a:t>A condition of </a:t>
            </a:r>
            <a:r>
              <a:rPr lang="en-US" b="1" dirty="0"/>
              <a:t>pain</a:t>
            </a:r>
            <a:r>
              <a:rPr lang="en-US" dirty="0"/>
              <a:t> in the </a:t>
            </a:r>
            <a:r>
              <a:rPr lang="en-US" b="1" dirty="0"/>
              <a:t>throat</a:t>
            </a:r>
            <a:r>
              <a:rPr lang="en-US" dirty="0"/>
              <a:t>, typically caused by inflammation of it.</a:t>
            </a:r>
          </a:p>
          <a:p>
            <a:r>
              <a:rPr lang="en-US" dirty="0"/>
              <a:t>The </a:t>
            </a:r>
            <a:r>
              <a:rPr lang="en-US" b="1" dirty="0"/>
              <a:t>pain</a:t>
            </a:r>
            <a:r>
              <a:rPr lang="en-US" dirty="0"/>
              <a:t> in a person's </a:t>
            </a:r>
            <a:r>
              <a:rPr lang="en-US" b="1" dirty="0"/>
              <a:t>belly</a:t>
            </a:r>
            <a:r>
              <a:rPr lang="en-US" dirty="0"/>
              <a:t>.</a:t>
            </a:r>
          </a:p>
          <a:p>
            <a:r>
              <a:rPr lang="en-US" dirty="0"/>
              <a:t>The </a:t>
            </a:r>
            <a:r>
              <a:rPr lang="en-US" b="1" dirty="0"/>
              <a:t>pain</a:t>
            </a:r>
            <a:r>
              <a:rPr lang="en-US" dirty="0"/>
              <a:t> in a </a:t>
            </a:r>
            <a:r>
              <a:rPr lang="en-US" b="1" dirty="0"/>
              <a:t>tooth</a:t>
            </a:r>
            <a:r>
              <a:rPr lang="en-US" dirty="0"/>
              <a:t> or </a:t>
            </a:r>
            <a:r>
              <a:rPr lang="en-US" b="1" dirty="0"/>
              <a:t>teeth</a:t>
            </a:r>
            <a:r>
              <a:rPr lang="en-US" dirty="0"/>
              <a:t>.</a:t>
            </a:r>
          </a:p>
          <a:p>
            <a:r>
              <a:rPr lang="en-US" dirty="0"/>
              <a:t>Continuous </a:t>
            </a:r>
            <a:r>
              <a:rPr lang="en-US" b="1" dirty="0"/>
              <a:t>pain</a:t>
            </a:r>
            <a:r>
              <a:rPr lang="en-US" dirty="0"/>
              <a:t> in the </a:t>
            </a:r>
            <a:r>
              <a:rPr lang="en-US" b="1" dirty="0"/>
              <a:t>head</a:t>
            </a:r>
            <a:r>
              <a:rPr lang="en-US" dirty="0"/>
              <a:t>.</a:t>
            </a:r>
          </a:p>
          <a:p>
            <a:r>
              <a:rPr lang="en-US" b="1" dirty="0"/>
              <a:t>Pain</a:t>
            </a:r>
            <a:r>
              <a:rPr lang="en-US" dirty="0"/>
              <a:t> inside the </a:t>
            </a:r>
            <a:r>
              <a:rPr lang="en-US" b="1" dirty="0"/>
              <a:t>ear</a:t>
            </a:r>
            <a:r>
              <a:rPr lang="en-US" dirty="0"/>
              <a:t>.</a:t>
            </a:r>
          </a:p>
          <a:p>
            <a:r>
              <a:rPr lang="en-US" dirty="0"/>
              <a:t>A prolonged </a:t>
            </a:r>
            <a:r>
              <a:rPr lang="en-US" b="1" dirty="0"/>
              <a:t>pain</a:t>
            </a:r>
            <a:r>
              <a:rPr lang="en-US" dirty="0"/>
              <a:t> in the </a:t>
            </a:r>
            <a:r>
              <a:rPr lang="en-US" b="1" dirty="0"/>
              <a:t>back</a:t>
            </a:r>
            <a:r>
              <a:rPr lang="en-US" dirty="0"/>
              <a:t>.</a:t>
            </a:r>
          </a:p>
          <a:p>
            <a:r>
              <a:rPr lang="en-US" dirty="0"/>
              <a:t>A </a:t>
            </a:r>
            <a:r>
              <a:rPr lang="en-US" b="1" dirty="0"/>
              <a:t>respiratory condition</a:t>
            </a:r>
            <a:r>
              <a:rPr lang="en-US" dirty="0"/>
              <a:t> where spasms in the </a:t>
            </a:r>
            <a:r>
              <a:rPr lang="en-US" b="1" dirty="0"/>
              <a:t>lungs</a:t>
            </a:r>
            <a:r>
              <a:rPr lang="en-US" dirty="0"/>
              <a:t> cause difficulty in </a:t>
            </a:r>
            <a:r>
              <a:rPr lang="en-US" b="1" dirty="0"/>
              <a:t>breathing</a:t>
            </a:r>
            <a:r>
              <a:rPr lang="en-US" dirty="0"/>
              <a:t>. An asthmatic uses an </a:t>
            </a:r>
            <a:r>
              <a:rPr lang="en-US" b="1" dirty="0"/>
              <a:t>inhaler</a:t>
            </a:r>
            <a:r>
              <a:rPr lang="en-US" dirty="0"/>
              <a:t> to calm the spasms.</a:t>
            </a:r>
          </a:p>
          <a:p>
            <a:r>
              <a:rPr lang="en-US" dirty="0"/>
              <a:t>Abnormally </a:t>
            </a:r>
            <a:r>
              <a:rPr lang="en-US" b="1" dirty="0"/>
              <a:t>high body temperature</a:t>
            </a:r>
            <a:r>
              <a:rPr lang="en-US" dirty="0"/>
              <a:t>, usually accompanied by shivering and a headache.</a:t>
            </a:r>
          </a:p>
          <a:p>
            <a:r>
              <a:rPr lang="en-US" dirty="0"/>
              <a:t>An </a:t>
            </a:r>
            <a:r>
              <a:rPr lang="en-US" b="1" dirty="0"/>
              <a:t>infectious viral disease</a:t>
            </a:r>
            <a:r>
              <a:rPr lang="en-US" dirty="0"/>
              <a:t> that causes fever and a </a:t>
            </a:r>
            <a:r>
              <a:rPr lang="en-US" b="1" dirty="0"/>
              <a:t>red rash</a:t>
            </a:r>
            <a:r>
              <a:rPr lang="en-US" dirty="0"/>
              <a:t> on the </a:t>
            </a:r>
            <a:r>
              <a:rPr lang="en-US" b="1" dirty="0"/>
              <a:t>skin</a:t>
            </a:r>
            <a:r>
              <a:rPr lang="en-US" dirty="0"/>
              <a:t>. It typically occurs in </a:t>
            </a:r>
            <a:r>
              <a:rPr lang="en-US" b="1" dirty="0"/>
              <a:t>childhood</a:t>
            </a:r>
            <a:r>
              <a:rPr lang="en-US" dirty="0"/>
              <a:t>.</a:t>
            </a:r>
          </a:p>
          <a:p>
            <a:r>
              <a:rPr lang="en-US" dirty="0"/>
              <a:t>When the </a:t>
            </a:r>
            <a:r>
              <a:rPr lang="en-US" b="1" dirty="0"/>
              <a:t>skin becomes red</a:t>
            </a:r>
            <a:r>
              <a:rPr lang="en-US" dirty="0"/>
              <a:t> with inflammation as a result of overexposure to the </a:t>
            </a:r>
            <a:r>
              <a:rPr lang="en-US" b="1" dirty="0"/>
              <a:t>ultraviolet rays of the sun.</a:t>
            </a:r>
            <a:endParaRPr lang="en-US" dirty="0"/>
          </a:p>
          <a:p>
            <a:r>
              <a:rPr lang="en-US" dirty="0"/>
              <a:t>The common name given for </a:t>
            </a:r>
            <a:r>
              <a:rPr lang="en-US" b="1" i="1" dirty="0"/>
              <a:t>influenza</a:t>
            </a:r>
            <a:r>
              <a:rPr lang="en-US" dirty="0"/>
              <a:t>. It is a </a:t>
            </a:r>
            <a:r>
              <a:rPr lang="en-US" b="1" dirty="0"/>
              <a:t>contagious viral infection</a:t>
            </a:r>
            <a:r>
              <a:rPr lang="en-US" dirty="0"/>
              <a:t> of the </a:t>
            </a:r>
            <a:r>
              <a:rPr lang="en-US" b="1" dirty="0"/>
              <a:t>respiratory</a:t>
            </a:r>
            <a:r>
              <a:rPr lang="en-US" dirty="0"/>
              <a:t> passages that causes fever and sever aching.</a:t>
            </a:r>
          </a:p>
          <a:p>
            <a:r>
              <a:rPr lang="en-US" dirty="0"/>
              <a:t>A form of </a:t>
            </a:r>
            <a:r>
              <a:rPr lang="en-US" b="1" dirty="0"/>
              <a:t>indigestion</a:t>
            </a:r>
            <a:r>
              <a:rPr lang="en-US" dirty="0"/>
              <a:t> felt as a </a:t>
            </a:r>
            <a:r>
              <a:rPr lang="en-US" b="1" dirty="0"/>
              <a:t>burning sensation</a:t>
            </a:r>
            <a:r>
              <a:rPr lang="en-US" dirty="0"/>
              <a:t> in the </a:t>
            </a:r>
            <a:r>
              <a:rPr lang="en-US" b="1" dirty="0"/>
              <a:t>chest</a:t>
            </a:r>
            <a:r>
              <a:rPr lang="en-US" dirty="0"/>
              <a:t>. It is caused by </a:t>
            </a:r>
            <a:r>
              <a:rPr lang="en-US" b="1" dirty="0"/>
              <a:t>acid regurgitation</a:t>
            </a:r>
            <a:r>
              <a:rPr lang="en-US" dirty="0"/>
              <a:t> into the esophagus.</a:t>
            </a:r>
          </a:p>
          <a:p>
            <a:r>
              <a:rPr lang="en-US" dirty="0"/>
              <a:t>The act of </a:t>
            </a:r>
            <a:r>
              <a:rPr lang="en-US" b="1" dirty="0"/>
              <a:t>expelling air</a:t>
            </a:r>
            <a:r>
              <a:rPr lang="en-US" dirty="0"/>
              <a:t> from the </a:t>
            </a:r>
            <a:r>
              <a:rPr lang="en-US" b="1" dirty="0"/>
              <a:t>lungs</a:t>
            </a:r>
            <a:r>
              <a:rPr lang="en-US" dirty="0"/>
              <a:t> with a sudden sharp sound.</a:t>
            </a:r>
          </a:p>
          <a:p>
            <a:r>
              <a:rPr lang="en-US" dirty="0"/>
              <a:t>A</a:t>
            </a:r>
            <a:r>
              <a:rPr lang="en-US" b="1" dirty="0"/>
              <a:t> </a:t>
            </a:r>
            <a:r>
              <a:rPr lang="en-US" dirty="0"/>
              <a:t>common </a:t>
            </a:r>
            <a:r>
              <a:rPr lang="en-US" b="1" dirty="0"/>
              <a:t>viral infection</a:t>
            </a:r>
            <a:r>
              <a:rPr lang="en-US" dirty="0"/>
              <a:t> which causes </a:t>
            </a:r>
            <a:r>
              <a:rPr lang="en-US" b="1" dirty="0"/>
              <a:t>mucus</a:t>
            </a:r>
            <a:r>
              <a:rPr lang="en-US" dirty="0"/>
              <a:t> to run from the </a:t>
            </a:r>
            <a:r>
              <a:rPr lang="en-US" b="1" dirty="0"/>
              <a:t>nose</a:t>
            </a:r>
            <a:r>
              <a:rPr lang="en-US" dirty="0"/>
              <a:t>, gives a sore throat and often includes sneezing.</a:t>
            </a:r>
          </a:p>
          <a:p>
            <a:endParaRPr lang="es-CL" dirty="0"/>
          </a:p>
        </p:txBody>
      </p:sp>
      <p:sp>
        <p:nvSpPr>
          <p:cNvPr id="4" name="TextBox 3">
            <a:extLst>
              <a:ext uri="{FF2B5EF4-FFF2-40B4-BE49-F238E27FC236}">
                <a16:creationId xmlns:a16="http://schemas.microsoft.com/office/drawing/2014/main" id="{38D15677-A46F-4A59-8D42-B441A7E7F071}"/>
              </a:ext>
            </a:extLst>
          </p:cNvPr>
          <p:cNvSpPr txBox="1"/>
          <p:nvPr/>
        </p:nvSpPr>
        <p:spPr>
          <a:xfrm>
            <a:off x="7288567" y="1497613"/>
            <a:ext cx="4270160" cy="1754326"/>
          </a:xfrm>
          <a:prstGeom prst="rect">
            <a:avLst/>
          </a:prstGeom>
          <a:noFill/>
          <a:ln>
            <a:solidFill>
              <a:schemeClr val="tx1"/>
            </a:solidFill>
          </a:ln>
        </p:spPr>
        <p:txBody>
          <a:bodyPr wrap="square" rtlCol="0">
            <a:spAutoFit/>
          </a:bodyPr>
          <a:lstStyle/>
          <a:p>
            <a:r>
              <a:rPr lang="es-CL" sz="1200" dirty="0"/>
              <a:t>Se ve como harto texto, ¿Cierto? ¿Se habrá vuelto más loco el profe?</a:t>
            </a:r>
          </a:p>
          <a:p>
            <a:endParaRPr lang="es-CL" sz="1200" dirty="0"/>
          </a:p>
          <a:p>
            <a:r>
              <a:rPr lang="es-CL" sz="1200" dirty="0"/>
              <a:t>Muchas de las palabras claves para entender estos textos son cognados, además les marqué lo más importante. ¡Ay, que es buena onda el profe!</a:t>
            </a:r>
          </a:p>
          <a:p>
            <a:endParaRPr lang="es-CL" sz="1200" dirty="0"/>
          </a:p>
          <a:p>
            <a:r>
              <a:rPr lang="es-CL" sz="1200" dirty="0"/>
              <a:t>Y por si quieren repasar partes del cuerpo </a:t>
            </a:r>
            <a:r>
              <a:rPr lang="en-US" sz="1200" dirty="0">
                <a:hlinkClick r:id="rId2"/>
              </a:rPr>
              <a:t>https://www.youtube.com/watch?v=j6g_OPGdblU</a:t>
            </a:r>
            <a:endParaRPr lang="es-CL" sz="1200" dirty="0"/>
          </a:p>
        </p:txBody>
      </p:sp>
    </p:spTree>
    <p:extLst>
      <p:ext uri="{BB962C8B-B14F-4D97-AF65-F5344CB8AC3E}">
        <p14:creationId xmlns:p14="http://schemas.microsoft.com/office/powerpoint/2010/main" val="18117099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DB58277-F8DF-46FF-84EC-EF41B835E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{84DE8576-8C95-46CD-B0D5-036DEEEC7219}tf78438558</Template>
  <TotalTime>0</TotalTime>
  <Words>1711</Words>
  <Application>Microsoft Office PowerPoint</Application>
  <PresentationFormat>Panorámica</PresentationFormat>
  <Paragraphs>97</Paragraphs>
  <Slides>11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Century Gothic</vt:lpstr>
      <vt:lpstr>Garamond</vt:lpstr>
      <vt:lpstr>SavonVTI</vt:lpstr>
      <vt:lpstr>Unit 1- Class 3 Week 5</vt:lpstr>
      <vt:lpstr>Good morning/evening/afternoon, my wonderful headaches!</vt:lpstr>
      <vt:lpstr>Good fuel and bad fuel</vt:lpstr>
      <vt:lpstr>Be careful!</vt:lpstr>
      <vt:lpstr>How do you feel today?</vt:lpstr>
      <vt:lpstr>Presentación de PowerPoint</vt:lpstr>
      <vt:lpstr>Let’s check</vt:lpstr>
      <vt:lpstr>“I have…”</vt:lpstr>
      <vt:lpstr>Activity I.- Read and match the definitions with the health problems</vt:lpstr>
      <vt:lpstr>Presentación de PowerPoint</vt:lpstr>
      <vt:lpstr>You have done an amazing job!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2020-04-09T13:43:17Z</dcterms:created>
  <dcterms:modified xsi:type="dcterms:W3CDTF">2020-04-24T20:26:27Z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