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9" r:id="rId3"/>
    <p:sldId id="316" r:id="rId4"/>
    <p:sldId id="317" r:id="rId5"/>
    <p:sldId id="258" r:id="rId6"/>
    <p:sldId id="353" r:id="rId7"/>
    <p:sldId id="352" r:id="rId8"/>
    <p:sldId id="384" r:id="rId9"/>
    <p:sldId id="385" r:id="rId10"/>
    <p:sldId id="386" r:id="rId11"/>
    <p:sldId id="390" r:id="rId12"/>
    <p:sldId id="389" r:id="rId13"/>
    <p:sldId id="395" r:id="rId14"/>
    <p:sldId id="354" r:id="rId15"/>
    <p:sldId id="391" r:id="rId16"/>
    <p:sldId id="396" r:id="rId17"/>
    <p:sldId id="397" r:id="rId18"/>
    <p:sldId id="39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FEA31-DA62-49A2-9A4C-C8AB16AE2291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C7314-685E-43CF-834E-6057BB507C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69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204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87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6344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789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5792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9553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770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069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881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298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91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09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00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07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80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798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E7FB-AB52-4128-8E2F-522E592CE36E}" type="datetimeFigureOut">
              <a:rPr lang="es-CL" smtClean="0"/>
              <a:t>24-11-2020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4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53EE0-3207-4BA2-9191-4024AAFFD9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Semana de trabajo </a:t>
            </a:r>
            <a:r>
              <a:rPr lang="es-ES" dirty="0" smtClean="0"/>
              <a:t>n°35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963D66-C5BC-4CFF-90B6-1305B3E62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2847760" cy="511313"/>
          </a:xfrm>
        </p:spPr>
        <p:txBody>
          <a:bodyPr/>
          <a:lstStyle/>
          <a:p>
            <a:r>
              <a:rPr lang="es-CL" dirty="0" smtClean="0"/>
              <a:t>Unidades de </a:t>
            </a:r>
            <a:r>
              <a:rPr lang="es-CL" dirty="0" smtClean="0"/>
              <a:t>medición</a:t>
            </a:r>
            <a:endParaRPr lang="es-CL" dirty="0"/>
          </a:p>
        </p:txBody>
      </p:sp>
      <p:pic>
        <p:nvPicPr>
          <p:cNvPr id="5" name="Picture 2" descr="Colegio Aurora de Chile - CONTÁCTENOS">
            <a:extLst>
              <a:ext uri="{FF2B5EF4-FFF2-40B4-BE49-F238E27FC236}">
                <a16:creationId xmlns:a16="http://schemas.microsoft.com/office/drawing/2014/main" id="{739D9923-52AF-4B11-BC9C-5E36659F6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418" y="1574149"/>
            <a:ext cx="4275241" cy="156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9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133" y="1253695"/>
            <a:ext cx="10488287" cy="429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08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cierre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51" y="1300206"/>
            <a:ext cx="10388660" cy="108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950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2da clase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40575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6142BE9-F5ED-48EE-8C8B-014E3FBF4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525" y="587040"/>
            <a:ext cx="8911687" cy="1280890"/>
          </a:xfrm>
        </p:spPr>
        <p:txBody>
          <a:bodyPr/>
          <a:lstStyle/>
          <a:p>
            <a:r>
              <a:rPr lang="es-ES" dirty="0"/>
              <a:t>Objetivo de la </a:t>
            </a:r>
            <a:r>
              <a:rPr lang="es-ES" dirty="0" smtClean="0"/>
              <a:t>clase 2.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1678525" y="1498598"/>
            <a:ext cx="8958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Usar la adición o la sustracción para resolver problemas de medición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0091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331" y="1125750"/>
            <a:ext cx="10618600" cy="48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180" y="630195"/>
            <a:ext cx="9421014" cy="591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66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204"/>
          </a:xfrm>
        </p:spPr>
        <p:txBody>
          <a:bodyPr/>
          <a:lstStyle/>
          <a:p>
            <a:r>
              <a:rPr lang="es-CL" dirty="0" smtClean="0"/>
              <a:t>Ejercicios de aplicación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692" y="1656321"/>
            <a:ext cx="8418281" cy="168000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068" y="3596332"/>
            <a:ext cx="4722093" cy="146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483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805" y="318229"/>
            <a:ext cx="9802517" cy="15692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893" y="2454875"/>
            <a:ext cx="4378458" cy="290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57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CIERRE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652" y="1590031"/>
            <a:ext cx="8868677" cy="147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64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751E1-8835-4080-B6EB-9F75D508B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Saludo.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BAD11-0B24-4217-A05E-ED51206F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3861" y="1264555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Estimados estudiantes, es importante recordar que a partir de la semana 18 comenzamos a trabajar con 2 clases a la semana, 1 la cual será teórica (Incluida en este </a:t>
            </a:r>
            <a:r>
              <a:rPr lang="es-ES" dirty="0" err="1"/>
              <a:t>ppt</a:t>
            </a:r>
            <a:r>
              <a:rPr lang="es-ES" dirty="0"/>
              <a:t>) la siguiente clase, será práctica, esto quiere decir que trabajaremos enfocados principalmente en el libro de clases. Por otro lado, se recomienda que revises correctamente este </a:t>
            </a:r>
            <a:r>
              <a:rPr lang="es-ES" dirty="0" err="1"/>
              <a:t>power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ya que tiene la información valiosa para las siguientes clases.</a:t>
            </a:r>
          </a:p>
          <a:p>
            <a:r>
              <a:rPr lang="es-ES" dirty="0"/>
              <a:t>Desde este momento regirán las </a:t>
            </a:r>
            <a:r>
              <a:rPr lang="es-ES" b="1" dirty="0"/>
              <a:t>normas de convivencia </a:t>
            </a:r>
            <a:r>
              <a:rPr lang="es-ES" dirty="0"/>
              <a:t>para la clase online </a:t>
            </a:r>
          </a:p>
          <a:p>
            <a:pPr>
              <a:buFont typeface="+mj-lt"/>
              <a:buAutoNum type="arabicPeriod"/>
            </a:pPr>
            <a:r>
              <a:rPr lang="es-ES" dirty="0"/>
              <a:t>Apague los micrófonos y solo deben ser encendidos cuando el profesor pregunta como parte de la dinámica de la clase</a:t>
            </a:r>
          </a:p>
          <a:p>
            <a:pPr>
              <a:buFont typeface="+mj-lt"/>
              <a:buAutoNum type="arabicPeriod"/>
            </a:pPr>
            <a:r>
              <a:rPr lang="es-ES" dirty="0"/>
              <a:t>Si el alumno es nombrado por el profesor y éste no contesta se considerara ausente de clases, es importante su participación.</a:t>
            </a:r>
          </a:p>
          <a:p>
            <a:pPr>
              <a:buFont typeface="+mj-lt"/>
              <a:buAutoNum type="arabicPeriod"/>
            </a:pPr>
            <a:r>
              <a:rPr lang="es-ES" dirty="0"/>
              <a:t>Mientras dure la sesión debe ser respetuoso con sus compañeros y profesor cuidando su lenguaje y escritura en el chat.</a:t>
            </a:r>
          </a:p>
          <a:p>
            <a:pPr marL="0" indent="0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529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6298" y="574683"/>
            <a:ext cx="8639367" cy="772204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Objetivo priorizado</a:t>
            </a:r>
            <a:br>
              <a:rPr lang="es-CL" dirty="0"/>
            </a:br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202464"/>
              </p:ext>
            </p:extLst>
          </p:nvPr>
        </p:nvGraphicFramePr>
        <p:xfrm>
          <a:off x="2217350" y="1634065"/>
          <a:ext cx="8730736" cy="4008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11">
                <a:tc>
                  <a:txBody>
                    <a:bodyPr/>
                    <a:lstStyle/>
                    <a:p>
                      <a:r>
                        <a:rPr lang="es-CL" dirty="0"/>
                        <a:t>Objetivo</a:t>
                      </a:r>
                      <a:r>
                        <a:rPr lang="es-CL" baseline="0" dirty="0"/>
                        <a:t> de aprendizaje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Indicadores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9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OA19</a:t>
                      </a:r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Medir longitudes con unidades estandarizadas (m, cm, mm) en el contexto de la resolución de problemas.</a:t>
                      </a:r>
                    </a:p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Seleccionan objetos del entorno cuya medida se pueda expresar en metros, otros que se puedan expresar en centímetros y otros que se puedan expresar en milímetros.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Miden las aristas de prismas rectos, de pirámides y la altura de un cono.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Demuestran, por medio de ejemplos, que en el mundo real no existen figuras planas; por ejemplo, la pizarra de la sala de clases tiene un alto.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Realizan mediciones para resolver problemas en contextos cotidianos.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Ruta de aprendizaje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193324" y="2837422"/>
            <a:ext cx="2069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Saludo a los alumnos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24616" y="2837422"/>
            <a:ext cx="19770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Seleccionar elementos que pueden ser medidos con unidades de medida distinta.</a:t>
            </a:r>
            <a:endParaRPr lang="es-CL" dirty="0"/>
          </a:p>
        </p:txBody>
      </p:sp>
      <p:sp>
        <p:nvSpPr>
          <p:cNvPr id="9" name="Flecha derecha 8"/>
          <p:cNvSpPr/>
          <p:nvPr/>
        </p:nvSpPr>
        <p:spPr>
          <a:xfrm>
            <a:off x="4263081" y="2973739"/>
            <a:ext cx="1161535" cy="650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Flecha derecha 5"/>
          <p:cNvSpPr/>
          <p:nvPr/>
        </p:nvSpPr>
        <p:spPr>
          <a:xfrm>
            <a:off x="7401696" y="2973739"/>
            <a:ext cx="1161535" cy="650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/>
          <p:cNvSpPr txBox="1"/>
          <p:nvPr/>
        </p:nvSpPr>
        <p:spPr>
          <a:xfrm>
            <a:off x="8983362" y="2837422"/>
            <a:ext cx="2187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Transformación de unidades de medidas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528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42BE9-F5ED-48EE-8C8B-014E3FBF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 de la clase.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6895DF-C0BA-4903-9A6E-D4374C192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1373" y="1713470"/>
            <a:ext cx="8915401" cy="1425146"/>
          </a:xfrm>
        </p:spPr>
        <p:txBody>
          <a:bodyPr>
            <a:normAutofit/>
          </a:bodyPr>
          <a:lstStyle/>
          <a:p>
            <a:r>
              <a:rPr lang="es-CL" sz="2800" dirty="0" smtClean="0"/>
              <a:t>Transformar kilómetros en metros y viceversa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0797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706CCA77-ACDA-4C2A-8300-DB1FE3D16B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1" t="31910" r="17129"/>
          <a:stretch/>
        </p:blipFill>
        <p:spPr>
          <a:xfrm>
            <a:off x="8817559" y="-114014"/>
            <a:ext cx="3374441" cy="3085813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922" y="1249447"/>
            <a:ext cx="8645996" cy="514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30" y="0"/>
            <a:ext cx="11194913" cy="3326284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97087" y="3638035"/>
            <a:ext cx="1795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IMPORTANTE</a:t>
            </a:r>
            <a:endParaRPr lang="es-CL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2627" y="3318586"/>
            <a:ext cx="2273643" cy="3403490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737882"/>
              </p:ext>
            </p:extLst>
          </p:nvPr>
        </p:nvGraphicFramePr>
        <p:xfrm>
          <a:off x="6623222" y="3546389"/>
          <a:ext cx="4683210" cy="3311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210">
                  <a:extLst>
                    <a:ext uri="{9D8B030D-6E8A-4147-A177-3AD203B41FA5}">
                      <a16:colId xmlns:a16="http://schemas.microsoft.com/office/drawing/2014/main" val="3868494224"/>
                    </a:ext>
                  </a:extLst>
                </a:gridCol>
              </a:tblGrid>
              <a:tr h="3311611">
                <a:tc>
                  <a:txBody>
                    <a:bodyPr/>
                    <a:lstStyle/>
                    <a:p>
                      <a:r>
                        <a:rPr lang="es-CL" dirty="0" smtClean="0"/>
                        <a:t>EJEMPLO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7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721" y="1290507"/>
            <a:ext cx="9292693" cy="475194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784389" y="420130"/>
            <a:ext cx="6623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GUIA DE UNIDADES DE MEDIDAS</a:t>
            </a:r>
            <a:endParaRPr lang="es-C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37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610" y="605481"/>
            <a:ext cx="9473290" cy="51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16439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9912</TotalTime>
  <Words>343</Words>
  <Application>Microsoft Office PowerPoint</Application>
  <PresentationFormat>Panorámica</PresentationFormat>
  <Paragraphs>32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Espiral</vt:lpstr>
      <vt:lpstr>Semana de trabajo n°35</vt:lpstr>
      <vt:lpstr>Saludo.</vt:lpstr>
      <vt:lpstr>Objetivo priorizado </vt:lpstr>
      <vt:lpstr>        Ruta de aprendizaje</vt:lpstr>
      <vt:lpstr>Objetivo de la clase.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cierre</vt:lpstr>
      <vt:lpstr>2da clase </vt:lpstr>
      <vt:lpstr>Objetivo de la clase 2.</vt:lpstr>
      <vt:lpstr>Presentación de PowerPoint</vt:lpstr>
      <vt:lpstr>Presentación de PowerPoint</vt:lpstr>
      <vt:lpstr>Ejercicios de aplicación </vt:lpstr>
      <vt:lpstr>Presentación de PowerPoint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trabajo n°18</dc:title>
  <dc:creator>Luis Bravo Soto</dc:creator>
  <cp:lastModifiedBy>Carlos</cp:lastModifiedBy>
  <cp:revision>125</cp:revision>
  <dcterms:created xsi:type="dcterms:W3CDTF">2020-07-27T20:52:47Z</dcterms:created>
  <dcterms:modified xsi:type="dcterms:W3CDTF">2020-11-24T19:42:44Z</dcterms:modified>
</cp:coreProperties>
</file>