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3" r:id="rId4"/>
  </p:sldMasterIdLst>
  <p:sldIdLst>
    <p:sldId id="262" r:id="rId5"/>
    <p:sldId id="307" r:id="rId6"/>
    <p:sldId id="308" r:id="rId7"/>
    <p:sldId id="311" r:id="rId8"/>
    <p:sldId id="313" r:id="rId9"/>
    <p:sldId id="320" r:id="rId10"/>
    <p:sldId id="314" r:id="rId11"/>
    <p:sldId id="321" r:id="rId12"/>
    <p:sldId id="272" r:id="rId13"/>
    <p:sldId id="315" r:id="rId14"/>
    <p:sldId id="316" r:id="rId15"/>
    <p:sldId id="317" r:id="rId16"/>
    <p:sldId id="318" r:id="rId17"/>
    <p:sldId id="3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6" autoAdjust="0"/>
    <p:restoredTop sz="94619" autoAdjust="0"/>
  </p:normalViewPr>
  <p:slideViewPr>
    <p:cSldViewPr snapToGrid="0">
      <p:cViewPr>
        <p:scale>
          <a:sx n="81" d="100"/>
          <a:sy n="81" d="100"/>
        </p:scale>
        <p:origin x="-28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065" y="5080902"/>
            <a:ext cx="4775075" cy="1630907"/>
          </a:xfrm>
        </p:spPr>
        <p:txBody>
          <a:bodyPr>
            <a:normAutofit/>
          </a:bodyPr>
          <a:lstStyle/>
          <a:p>
            <a:r>
              <a:rPr lang="en-US" sz="4400" baseline="30000" dirty="0">
                <a:solidFill>
                  <a:schemeClr val="tx1"/>
                </a:solidFill>
              </a:rPr>
              <a:t>5th</a:t>
            </a:r>
            <a:r>
              <a:rPr lang="en-US" sz="4400" dirty="0">
                <a:solidFill>
                  <a:schemeClr val="tx1"/>
                </a:solidFill>
              </a:rPr>
              <a:t> Grade</a:t>
            </a:r>
            <a:r>
              <a:rPr lang="en-US" sz="4400">
                <a:solidFill>
                  <a:schemeClr val="tx1"/>
                </a:solidFill>
              </a:rPr>
              <a:t/>
            </a:r>
            <a:br>
              <a:rPr lang="en-US" sz="4400">
                <a:solidFill>
                  <a:schemeClr val="tx1"/>
                </a:solidFill>
              </a:rPr>
            </a:br>
            <a:r>
              <a:rPr lang="en-US" sz="4400">
                <a:solidFill>
                  <a:schemeClr val="tx1"/>
                </a:solidFill>
              </a:rPr>
              <a:t>week </a:t>
            </a:r>
            <a:r>
              <a:rPr lang="en-US" sz="4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87" y="6323803"/>
            <a:ext cx="4775075" cy="559656"/>
          </a:xfrm>
        </p:spPr>
        <p:txBody>
          <a:bodyPr>
            <a:normAutofit fontScale="55000" lnSpcReduction="20000"/>
          </a:bodyPr>
          <a:lstStyle/>
          <a:p>
            <a:r>
              <a:rPr lang="en-US" sz="3100" dirty="0" err="1">
                <a:solidFill>
                  <a:schemeClr val="tx1"/>
                </a:solidFill>
              </a:rPr>
              <a:t>Bastián</a:t>
            </a:r>
            <a:r>
              <a:rPr lang="en-US" sz="3100" dirty="0">
                <a:solidFill>
                  <a:schemeClr val="tx1"/>
                </a:solidFill>
              </a:rPr>
              <a:t> González 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/>
              <a:t>teacherbastiangonzalez@gmail.com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xmlns="" id="{2F25BA2C-BFA1-40D2-A481-D2681FF96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033" y="207717"/>
            <a:ext cx="1784412" cy="155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xmlns="" id="{C70710FA-4192-4BD1-A615-A8E62FABFD93}"/>
              </a:ext>
            </a:extLst>
          </p:cNvPr>
          <p:cNvSpPr/>
          <p:nvPr/>
        </p:nvSpPr>
        <p:spPr>
          <a:xfrm>
            <a:off x="4957674" y="531199"/>
            <a:ext cx="3450432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COLEGIO AURORA DE CHILE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CL" b="1" dirty="0">
                <a:ln w="11430">
                  <a:solidFill>
                    <a:srgbClr val="5D5500"/>
                  </a:solidFill>
                </a:ln>
                <a:solidFill>
                  <a:srgbClr val="D9D27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CORMUN - RANCAGUA</a:t>
            </a:r>
          </a:p>
        </p:txBody>
      </p:sp>
    </p:spTree>
    <p:extLst>
      <p:ext uri="{BB962C8B-B14F-4D97-AF65-F5344CB8AC3E}">
        <p14:creationId xmlns:p14="http://schemas.microsoft.com/office/powerpoint/2010/main" val="86251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DA6661-555B-4C1D-9676-AF975E9F3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308" y="674703"/>
            <a:ext cx="6375647" cy="5278041"/>
          </a:xfrm>
        </p:spPr>
        <p:txBody>
          <a:bodyPr/>
          <a:lstStyle/>
          <a:p>
            <a:r>
              <a:rPr lang="es-CL" dirty="0"/>
              <a:t>El índice será una sección que irá creciendo con el paso del tiempo, a medida que agreguemos más secciones en base a nuestras necesidades. Pueden agregar cualquier tipo de sección extra en su </a:t>
            </a:r>
            <a:r>
              <a:rPr lang="es-CL" dirty="0" err="1"/>
              <a:t>BuJo</a:t>
            </a:r>
            <a:r>
              <a:rPr lang="es-CL" dirty="0"/>
              <a:t>, siempre y cuando anoten sus páginas en el índice. </a:t>
            </a:r>
          </a:p>
          <a:p>
            <a:r>
              <a:rPr lang="es-CL" dirty="0"/>
              <a:t>Las secciones que pueden ver acá son el mínimo establecido para poder trabajar clase a clase y así debería estar por ahora en sus </a:t>
            </a:r>
            <a:r>
              <a:rPr lang="es-CL" dirty="0" err="1"/>
              <a:t>journals</a:t>
            </a:r>
            <a:r>
              <a:rPr lang="es-CL" dirty="0"/>
              <a:t>.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dirty="0"/>
              <a:t>Importante repetir que cada decoración, uso de colores y espacios queda a gusto de ustedes.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D0049EC-C651-471F-AA69-3EC82AF12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9" y="381740"/>
            <a:ext cx="3806253" cy="60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3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5E4E03-DBC0-47E0-8EF8-89DD89D25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80" y="794552"/>
            <a:ext cx="3835155" cy="5695025"/>
          </a:xfrm>
        </p:spPr>
        <p:txBody>
          <a:bodyPr/>
          <a:lstStyle/>
          <a:p>
            <a:r>
              <a:rPr lang="es-CL" dirty="0"/>
              <a:t>El </a:t>
            </a:r>
            <a:r>
              <a:rPr lang="es-CL" dirty="0" err="1"/>
              <a:t>future</a:t>
            </a:r>
            <a:r>
              <a:rPr lang="es-CL" dirty="0"/>
              <a:t> log será el espacio que usaremos para anotar fechas y acontecimientos importantes que vendrán a lo largo del año.</a:t>
            </a:r>
          </a:p>
          <a:p>
            <a:r>
              <a:rPr lang="es-CL" dirty="0"/>
              <a:t>Para crear mi </a:t>
            </a:r>
            <a:r>
              <a:rPr lang="es-CL" dirty="0" err="1"/>
              <a:t>future</a:t>
            </a:r>
            <a:r>
              <a:rPr lang="es-CL" dirty="0"/>
              <a:t> log, conté la cantidad de cuadros que me quedaban libres bajo el título (36) y lo dividí en 3 para poder dejar un espacio equitativo para los 6 meses que nos quedan del año.</a:t>
            </a:r>
          </a:p>
          <a:p>
            <a:r>
              <a:rPr lang="es-CL" dirty="0"/>
              <a:t>Por ahora, solamente anoté los feriados de cada mes y mi cumpleaños.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6C0233CD-31D1-45B2-8FF1-975A0E44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7" y="581487"/>
            <a:ext cx="3556754" cy="56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30F345AB-12AF-4F48-8DA5-EDE22878C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21" y="574801"/>
            <a:ext cx="3556754" cy="56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0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6FF61B-6D9E-4EFD-B17A-6114ADA3E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985421"/>
            <a:ext cx="5600330" cy="4967323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Para la hoja del vocabulario, cree 4 ejemplos distintos para poder organizar nuestras palabras: </a:t>
            </a:r>
          </a:p>
          <a:p>
            <a:r>
              <a:rPr lang="es-CL" dirty="0"/>
              <a:t>En un cuadro</a:t>
            </a:r>
          </a:p>
          <a:p>
            <a:r>
              <a:rPr lang="es-CL" dirty="0"/>
              <a:t>Un listado o punteo simple</a:t>
            </a:r>
          </a:p>
          <a:p>
            <a:r>
              <a:rPr lang="es-CL" dirty="0"/>
              <a:t>En burbujas</a:t>
            </a:r>
          </a:p>
          <a:p>
            <a:r>
              <a:rPr lang="es-CL" dirty="0"/>
              <a:t>Creando figuras</a:t>
            </a:r>
          </a:p>
          <a:p>
            <a:pPr marL="0" indent="0">
              <a:buNone/>
            </a:pPr>
            <a:r>
              <a:rPr lang="es-CL" dirty="0"/>
              <a:t>La forma que escojan para poder organizar su vocabulario es una decisión personal, por lo que pueden usar alguno de los ejemplos que les dejé acá o buscar su propia forma.</a:t>
            </a:r>
          </a:p>
          <a:p>
            <a:pPr marL="0" indent="0">
              <a:buNone/>
            </a:pPr>
            <a:r>
              <a:rPr lang="es-CL" dirty="0"/>
              <a:t>Consideren bien el espacio de su cuaderno para hacer esto.</a:t>
            </a:r>
          </a:p>
          <a:p>
            <a:endParaRPr lang="es-C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CFB810F-1322-4311-8F97-7AAE8294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9" y="323902"/>
            <a:ext cx="3878497" cy="62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92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FABD0F-F8EE-45E0-9790-B8595C9BA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346" y="2103120"/>
            <a:ext cx="6650854" cy="3849624"/>
          </a:xfrm>
        </p:spPr>
        <p:txBody>
          <a:bodyPr/>
          <a:lstStyle/>
          <a:p>
            <a:r>
              <a:rPr lang="es-CL" dirty="0"/>
              <a:t>Para la sección de reglas, les muestro el ejemplo de 2 contenidos que nos servirán siempre al estudiar el inglés: Las formas del verbo Be y el uso de los pronombres personales.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Para todas las reglas que trabajemos durante el año, ustedes podrán adaptar cualquier tipo de cuadro de resumen de internet o sus apuntes de la forma que más les acomode. </a:t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Recuerden que todo lo que anotemos será en base a nuestras necesidades.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CC43876B-C2B5-48B4-8955-74B6B660E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5" y="563732"/>
            <a:ext cx="3578932" cy="57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98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xmlns="" id="{5654D658-04F8-4B9D-AEB5-230EB6F5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r>
              <a:rPr lang="en-US" dirty="0"/>
              <a:t>That’s all for today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xmlns="" id="{9E1F909C-373A-43D1-8157-75E0306A7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/>
          <a:p>
            <a:r>
              <a:rPr lang="en-US" dirty="0" err="1"/>
              <a:t>Cerramos</a:t>
            </a:r>
            <a:r>
              <a:rPr lang="en-US" dirty="0"/>
              <a:t> </a:t>
            </a:r>
            <a:r>
              <a:rPr lang="en-US" dirty="0" err="1"/>
              <a:t>así</a:t>
            </a:r>
            <a:r>
              <a:rPr lang="en-US" dirty="0"/>
              <a:t> la </a:t>
            </a:r>
            <a:r>
              <a:rPr lang="en-US" dirty="0" err="1"/>
              <a:t>clase</a:t>
            </a:r>
            <a:r>
              <a:rPr lang="en-US" dirty="0"/>
              <a:t> de hoy. </a:t>
            </a:r>
            <a:br>
              <a:rPr lang="en-US" dirty="0"/>
            </a:br>
            <a:r>
              <a:rPr lang="en-US" dirty="0" err="1"/>
              <a:t>Recuerden</a:t>
            </a:r>
            <a:r>
              <a:rPr lang="en-US" dirty="0"/>
              <a:t> preparer sus </a:t>
            </a:r>
            <a:r>
              <a:rPr lang="en-US" dirty="0" err="1"/>
              <a:t>Bujo</a:t>
            </a:r>
            <a:r>
              <a:rPr lang="en-US" dirty="0"/>
              <a:t> para el </a:t>
            </a:r>
            <a:r>
              <a:rPr lang="en-US" dirty="0" err="1"/>
              <a:t>comienzo</a:t>
            </a:r>
            <a:r>
              <a:rPr lang="en-US" dirty="0"/>
              <a:t> del </a:t>
            </a:r>
            <a:r>
              <a:rPr lang="en-US" dirty="0" err="1"/>
              <a:t>mes</a:t>
            </a:r>
            <a:r>
              <a:rPr lang="en-US" dirty="0"/>
              <a:t> de Julio, para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sacarle</a:t>
            </a:r>
            <a:r>
              <a:rPr lang="en-US" dirty="0"/>
              <a:t> el mayor </a:t>
            </a:r>
            <a:r>
              <a:rPr lang="en-US" dirty="0" err="1"/>
              <a:t>provecho</a:t>
            </a:r>
            <a:r>
              <a:rPr lang="en-US" dirty="0"/>
              <a:t> a </a:t>
            </a:r>
            <a:r>
              <a:rPr lang="en-US" dirty="0" err="1"/>
              <a:t>nuestros</a:t>
            </a:r>
            <a:r>
              <a:rPr lang="en-US" dirty="0"/>
              <a:t> </a:t>
            </a:r>
            <a:r>
              <a:rPr lang="en-US" dirty="0" err="1"/>
              <a:t>nuevos</a:t>
            </a:r>
            <a:r>
              <a:rPr lang="en-US" dirty="0"/>
              <a:t> </a:t>
            </a:r>
            <a:r>
              <a:rPr lang="en-US" dirty="0" err="1"/>
              <a:t>contenidos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Recuerden</a:t>
            </a:r>
            <a:r>
              <a:rPr lang="en-US" dirty="0"/>
              <a:t>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las </a:t>
            </a:r>
            <a:r>
              <a:rPr lang="en-US" dirty="0" err="1"/>
              <a:t>medidas</a:t>
            </a:r>
            <a:r>
              <a:rPr lang="en-US" dirty="0"/>
              <a:t> de </a:t>
            </a:r>
            <a:r>
              <a:rPr lang="en-US" dirty="0" err="1"/>
              <a:t>resguardo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la </a:t>
            </a:r>
            <a:r>
              <a:rPr lang="en-US" dirty="0" err="1"/>
              <a:t>semana</a:t>
            </a:r>
            <a:r>
              <a:rPr lang="en-US" dirty="0"/>
              <a:t> de </a:t>
            </a:r>
            <a:r>
              <a:rPr lang="en-US" dirty="0" err="1"/>
              <a:t>cuarentena</a:t>
            </a:r>
            <a:r>
              <a:rPr lang="en-US" dirty="0"/>
              <a:t> y </a:t>
            </a:r>
            <a:r>
              <a:rPr lang="en-US" dirty="0" err="1"/>
              <a:t>ojalá</a:t>
            </a:r>
            <a:r>
              <a:rPr lang="en-US" dirty="0"/>
              <a:t> </a:t>
            </a:r>
            <a:r>
              <a:rPr lang="en-US" dirty="0" err="1"/>
              <a:t>podamos</a:t>
            </a:r>
            <a:r>
              <a:rPr lang="en-US" dirty="0"/>
              <a:t> </a:t>
            </a:r>
            <a:r>
              <a:rPr lang="en-US" dirty="0" err="1"/>
              <a:t>vernos</a:t>
            </a:r>
            <a:r>
              <a:rPr lang="en-US" dirty="0"/>
              <a:t> lo antes </a:t>
            </a:r>
            <a:r>
              <a:rPr lang="en-US" dirty="0" err="1"/>
              <a:t>posible</a:t>
            </a:r>
            <a:r>
              <a:rPr lang="en-US" dirty="0"/>
              <a:t>.</a:t>
            </a:r>
          </a:p>
          <a:p>
            <a:r>
              <a:rPr lang="en-US" b="1" dirty="0"/>
              <a:t>Goodbye</a:t>
            </a:r>
            <a:r>
              <a:rPr lang="en-US" dirty="0"/>
              <a:t>! </a:t>
            </a:r>
          </a:p>
        </p:txBody>
      </p:sp>
      <p:pic>
        <p:nvPicPr>
          <p:cNvPr id="1026" name="Picture 2" descr="Digimon Adventure Tri.-Same but different “Igual pero diferente” | GGS">
            <a:extLst>
              <a:ext uri="{FF2B5EF4-FFF2-40B4-BE49-F238E27FC236}">
                <a16:creationId xmlns:a16="http://schemas.microsoft.com/office/drawing/2014/main" xmlns="" id="{091672FA-C57C-4C69-BF64-CDD4E8778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0" y="2217191"/>
            <a:ext cx="4663440" cy="352089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6099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894D68-D03A-4FCD-BE63-67BD2095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04" y="92178"/>
            <a:ext cx="10058400" cy="1371600"/>
          </a:xfrm>
        </p:spPr>
        <p:txBody>
          <a:bodyPr/>
          <a:lstStyle/>
          <a:p>
            <a:r>
              <a:rPr lang="es-CL" dirty="0" err="1"/>
              <a:t>Hello</a:t>
            </a:r>
            <a:r>
              <a:rPr lang="es-CL" dirty="0"/>
              <a:t>, </a:t>
            </a:r>
            <a:r>
              <a:rPr lang="es-CL" dirty="0" err="1"/>
              <a:t>kids</a:t>
            </a:r>
            <a:r>
              <a:rPr lang="es-CL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655ECB-0581-42D8-BA17-7D8C3D14D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1340528"/>
            <a:ext cx="5539666" cy="4296792"/>
          </a:xfrm>
        </p:spPr>
        <p:txBody>
          <a:bodyPr/>
          <a:lstStyle/>
          <a:p>
            <a:r>
              <a:rPr lang="es-CL" dirty="0" err="1"/>
              <a:t>This</a:t>
            </a:r>
            <a:r>
              <a:rPr lang="es-CL" dirty="0"/>
              <a:t> </a:t>
            </a:r>
            <a:r>
              <a:rPr lang="es-CL" dirty="0" err="1"/>
              <a:t>week</a:t>
            </a:r>
            <a:r>
              <a:rPr lang="es-CL" dirty="0"/>
              <a:t> </a:t>
            </a:r>
            <a:r>
              <a:rPr lang="es-CL" dirty="0" err="1"/>
              <a:t>we</a:t>
            </a:r>
            <a:r>
              <a:rPr lang="es-CL" dirty="0"/>
              <a:t> are </a:t>
            </a:r>
            <a:r>
              <a:rPr lang="es-CL" dirty="0" err="1"/>
              <a:t>going</a:t>
            </a:r>
            <a:r>
              <a:rPr lang="es-CL" dirty="0"/>
              <a:t>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evaluation</a:t>
            </a:r>
            <a:r>
              <a:rPr lang="es-CL" dirty="0"/>
              <a:t> </a:t>
            </a:r>
            <a:r>
              <a:rPr lang="es-CL" dirty="0" err="1"/>
              <a:t>we</a:t>
            </a:r>
            <a:r>
              <a:rPr lang="es-CL" dirty="0"/>
              <a:t> </a:t>
            </a:r>
            <a:r>
              <a:rPr lang="es-CL" dirty="0" err="1"/>
              <a:t>had</a:t>
            </a:r>
            <a:r>
              <a:rPr lang="es-CL" dirty="0"/>
              <a:t> </a:t>
            </a:r>
            <a:r>
              <a:rPr lang="es-CL" dirty="0" err="1"/>
              <a:t>last</a:t>
            </a:r>
            <a:r>
              <a:rPr lang="es-CL" dirty="0"/>
              <a:t> </a:t>
            </a:r>
            <a:r>
              <a:rPr lang="es-CL" dirty="0" err="1"/>
              <a:t>week</a:t>
            </a:r>
            <a:r>
              <a:rPr lang="es-CL" dirty="0"/>
              <a:t>. Para eso, veremos cada una de las secciones de la evaluación, acompañados del solucionario y la explicación para ellas. </a:t>
            </a:r>
          </a:p>
          <a:p>
            <a:r>
              <a:rPr lang="es-CL" dirty="0"/>
              <a:t>Además, al final de este </a:t>
            </a:r>
            <a:r>
              <a:rPr lang="es-CL" dirty="0" smtClean="0"/>
              <a:t>PPT, </a:t>
            </a:r>
            <a:r>
              <a:rPr lang="es-CL" dirty="0"/>
              <a:t>les dejaré los ejemplos del </a:t>
            </a:r>
            <a:r>
              <a:rPr lang="es-CL" dirty="0" smtClean="0"/>
              <a:t>Bujo </a:t>
            </a:r>
            <a:r>
              <a:rPr lang="es-CL" dirty="0"/>
              <a:t>para que vayan desde ya trabajando en su vocabulario.</a:t>
            </a:r>
          </a:p>
          <a:p>
            <a:r>
              <a:rPr lang="es-CL" dirty="0" err="1"/>
              <a:t>Objective</a:t>
            </a:r>
            <a:r>
              <a:rPr lang="es-CL" dirty="0"/>
              <a:t>: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review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test </a:t>
            </a:r>
            <a:r>
              <a:rPr lang="es-CL" dirty="0" err="1"/>
              <a:t>about</a:t>
            </a:r>
            <a:r>
              <a:rPr lang="es-CL" dirty="0"/>
              <a:t> </a:t>
            </a:r>
            <a:r>
              <a:rPr lang="es-CL" dirty="0" err="1"/>
              <a:t>prepositions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time</a:t>
            </a:r>
          </a:p>
          <a:p>
            <a:pPr marL="274320" lvl="1" indent="0">
              <a:buNone/>
            </a:pPr>
            <a:r>
              <a:rPr lang="es-CL" dirty="0" err="1"/>
              <a:t>Parts</a:t>
            </a:r>
            <a:r>
              <a:rPr lang="es-CL" dirty="0"/>
              <a:t> </a:t>
            </a:r>
            <a:r>
              <a:rPr lang="es-CL" dirty="0" err="1"/>
              <a:t>of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class</a:t>
            </a:r>
            <a:r>
              <a:rPr lang="es-CL" dirty="0"/>
              <a:t>.</a:t>
            </a:r>
          </a:p>
          <a:p>
            <a:pPr lvl="1"/>
            <a:r>
              <a:rPr lang="es-CL" dirty="0"/>
              <a:t>General análisis</a:t>
            </a:r>
          </a:p>
          <a:p>
            <a:pPr lvl="1"/>
            <a:r>
              <a:rPr lang="es-CL" dirty="0" err="1"/>
              <a:t>Part</a:t>
            </a:r>
            <a:r>
              <a:rPr lang="es-CL" dirty="0"/>
              <a:t> I – II – II</a:t>
            </a:r>
          </a:p>
          <a:p>
            <a:pPr lvl="1"/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question</a:t>
            </a:r>
            <a:r>
              <a:rPr lang="es-CL" dirty="0"/>
              <a:t> </a:t>
            </a:r>
            <a:r>
              <a:rPr lang="es-CL" dirty="0" err="1"/>
              <a:t>with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lowest</a:t>
            </a:r>
            <a:r>
              <a:rPr lang="es-CL" dirty="0"/>
              <a:t> score</a:t>
            </a:r>
          </a:p>
          <a:p>
            <a:pPr lvl="1"/>
            <a:r>
              <a:rPr lang="es-CL" dirty="0"/>
              <a:t>Bujo </a:t>
            </a:r>
            <a:r>
              <a:rPr lang="es-CL" dirty="0" err="1"/>
              <a:t>examples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65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277770-2322-45CA-92E3-E736CA8B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General </a:t>
            </a:r>
            <a:r>
              <a:rPr lang="es-CL" dirty="0" err="1"/>
              <a:t>Analysis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4C7C53-85A3-4445-BAF4-724675A3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872" y="1930445"/>
            <a:ext cx="3161490" cy="4090976"/>
          </a:xfrm>
        </p:spPr>
        <p:txBody>
          <a:bodyPr/>
          <a:lstStyle/>
          <a:p>
            <a:r>
              <a:rPr lang="es-CL" dirty="0"/>
              <a:t>En cuanto a los resultados que nos entrega la evaluación, podemos ver que el resultado promedio fue de 20 puntos de un total de 33.</a:t>
            </a:r>
          </a:p>
          <a:p>
            <a:r>
              <a:rPr lang="es-CL" dirty="0"/>
              <a:t/>
            </a:r>
            <a:br>
              <a:rPr lang="es-CL" dirty="0"/>
            </a:br>
            <a:r>
              <a:rPr lang="es-CL" dirty="0"/>
              <a:t>Debemos considerar que, debido a los resultados automáticos del formulario, que no consideraba algunas preguntas correctas, el puntaje real debería aumentar en varios puntos.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EEF66E-5638-4B13-B6AD-363612C6F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28" y="2014194"/>
            <a:ext cx="7212319" cy="39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F81DC-1F33-478D-8313-4D20B8F2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¿Cuánta diferencia hay entre los resultados reales y los entregados por el formulario?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8402F-5ECE-4016-91C8-D4118DA4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4884" y="2103120"/>
            <a:ext cx="4440315" cy="3849624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Si tomamos como ejemplo la primera pregunta, el formulario nos muestra 35 preguntas correctas.</a:t>
            </a:r>
          </a:p>
          <a:p>
            <a:pPr marL="0" indent="0">
              <a:buNone/>
            </a:pPr>
            <a:r>
              <a:rPr lang="es-CL" dirty="0"/>
              <a:t>Al considerar las respuestas correctas que no tomaba el cuestionario, como </a:t>
            </a:r>
            <a:r>
              <a:rPr lang="es-CL" dirty="0" err="1"/>
              <a:t>My</a:t>
            </a:r>
            <a:r>
              <a:rPr lang="es-CL" dirty="0"/>
              <a:t> Friends ARE </a:t>
            </a:r>
            <a:r>
              <a:rPr lang="es-CL" dirty="0" err="1"/>
              <a:t>funny</a:t>
            </a:r>
            <a:r>
              <a:rPr lang="es-CL" dirty="0"/>
              <a:t> o cualquier otra combinación de mayúsculas o puntuación, la cantidad de respuestas correctas totales sube a 41.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1F87D1-0779-4CDD-940F-2AFB9A3E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97" y="2324911"/>
            <a:ext cx="5868973" cy="259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4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81E41-3F76-4CF6-A9F7-26ACB9AB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Solucionario: </a:t>
            </a:r>
            <a:r>
              <a:rPr lang="es-CL" dirty="0" err="1"/>
              <a:t>Part</a:t>
            </a:r>
            <a:r>
              <a:rPr lang="es-CL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4E1930-497E-4570-B218-52213B78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37" y="1803925"/>
            <a:ext cx="4182208" cy="27406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My father is tall</a:t>
            </a:r>
          </a:p>
          <a:p>
            <a:pPr marL="0" indent="0">
              <a:buNone/>
            </a:pPr>
            <a:r>
              <a:rPr lang="en-US" dirty="0"/>
              <a:t>The pens are red and blue</a:t>
            </a:r>
          </a:p>
          <a:p>
            <a:pPr marL="0" indent="0">
              <a:buNone/>
            </a:pPr>
            <a:r>
              <a:rPr lang="en-US" dirty="0"/>
              <a:t>I am Tinder</a:t>
            </a:r>
            <a:br>
              <a:rPr lang="en-US" dirty="0"/>
            </a:br>
            <a:endParaRPr lang="es-C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B895FF9-C49B-4AC4-B6B0-3B381080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219896"/>
              </p:ext>
            </p:extLst>
          </p:nvPr>
        </p:nvGraphicFramePr>
        <p:xfrm>
          <a:off x="413792" y="3360447"/>
          <a:ext cx="550929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431">
                  <a:extLst>
                    <a:ext uri="{9D8B030D-6E8A-4147-A177-3AD203B41FA5}">
                      <a16:colId xmlns:a16="http://schemas.microsoft.com/office/drawing/2014/main" xmlns="" val="1376974208"/>
                    </a:ext>
                  </a:extLst>
                </a:gridCol>
                <a:gridCol w="1249966">
                  <a:extLst>
                    <a:ext uri="{9D8B030D-6E8A-4147-A177-3AD203B41FA5}">
                      <a16:colId xmlns:a16="http://schemas.microsoft.com/office/drawing/2014/main" xmlns="" val="2293073242"/>
                    </a:ext>
                  </a:extLst>
                </a:gridCol>
                <a:gridCol w="2422897">
                  <a:extLst>
                    <a:ext uri="{9D8B030D-6E8A-4147-A177-3AD203B41FA5}">
                      <a16:colId xmlns:a16="http://schemas.microsoft.com/office/drawing/2014/main" xmlns="" val="1519933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Subject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Verb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Complement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445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My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father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Is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Tall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9047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err="1"/>
                        <a:t>The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pens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Red and blue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11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tinder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61634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CC0032-DE59-4BE0-ABCF-70FEBBE36824}"/>
              </a:ext>
            </a:extLst>
          </p:cNvPr>
          <p:cNvSpPr txBox="1"/>
          <p:nvPr/>
        </p:nvSpPr>
        <p:spPr>
          <a:xfrm>
            <a:off x="6283570" y="812747"/>
            <a:ext cx="4481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/>
              <a:t>Pistas</a:t>
            </a:r>
            <a:r>
              <a:rPr lang="es-CL" sz="1600" dirty="0"/>
              <a:t/>
            </a:r>
            <a:br>
              <a:rPr lang="es-CL" sz="1600" dirty="0"/>
            </a:br>
            <a:r>
              <a:rPr lang="es-CL" sz="1600" dirty="0" err="1"/>
              <a:t>Subject</a:t>
            </a:r>
            <a:r>
              <a:rPr lang="es-CL" sz="1600" dirty="0"/>
              <a:t>: La persona, animal u objeto del que estábamos dando la característica o estado.</a:t>
            </a:r>
          </a:p>
          <a:p>
            <a:r>
              <a:rPr lang="es-CL" sz="1600" dirty="0" err="1"/>
              <a:t>Verb</a:t>
            </a:r>
            <a:r>
              <a:rPr lang="es-CL" sz="1600" dirty="0"/>
              <a:t>: Trabajando con el verbo be, las opciones que teníamos eran IS, ARE o AM</a:t>
            </a:r>
          </a:p>
          <a:p>
            <a:r>
              <a:rPr lang="es-CL" sz="1600" dirty="0" err="1"/>
              <a:t>Complement</a:t>
            </a:r>
            <a:r>
              <a:rPr lang="es-CL" sz="1600" dirty="0"/>
              <a:t>: para esto, debíamos buscar la característica de la que se estaban hablando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30575A-3AF6-4445-B728-F1612D7AD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628" y="3429000"/>
            <a:ext cx="1780523" cy="2880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047ECF-D414-4293-9E3D-EB668A346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960" y="3174268"/>
            <a:ext cx="2238375" cy="2028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5B62E66-3AE3-4456-9C54-AC765F4B1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275" y="4116978"/>
            <a:ext cx="1940882" cy="22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2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81E41-3F76-4CF6-A9F7-26ACB9AB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Solucionario: </a:t>
            </a:r>
            <a:r>
              <a:rPr lang="es-CL" dirty="0" err="1"/>
              <a:t>Part</a:t>
            </a:r>
            <a:r>
              <a:rPr lang="es-CL" dirty="0"/>
              <a:t> 2- </a:t>
            </a:r>
            <a:r>
              <a:rPr lang="es-CL" dirty="0" err="1"/>
              <a:t>Write</a:t>
            </a:r>
            <a:r>
              <a:rPr lang="es-CL" dirty="0"/>
              <a:t>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sentences</a:t>
            </a:r>
            <a:r>
              <a:rPr lang="es-CL" dirty="0"/>
              <a:t> in </a:t>
            </a:r>
            <a:r>
              <a:rPr lang="es-CL" dirty="0" err="1"/>
              <a:t>order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4E1930-497E-4570-B218-52213B785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79" y="1931010"/>
            <a:ext cx="4352080" cy="14833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1.- Dany and Carla - Happy – Are</a:t>
            </a:r>
          </a:p>
          <a:p>
            <a:pPr marL="0" indent="0">
              <a:buNone/>
            </a:pPr>
            <a:r>
              <a:rPr lang="en-US" dirty="0"/>
              <a:t>2.- My brother - Is – fat</a:t>
            </a:r>
          </a:p>
          <a:p>
            <a:pPr marL="0" indent="0">
              <a:buNone/>
            </a:pPr>
            <a:r>
              <a:rPr lang="en-US" dirty="0"/>
              <a:t>3.- is - sad – she</a:t>
            </a:r>
          </a:p>
          <a:p>
            <a:pPr marL="0" indent="0">
              <a:buNone/>
            </a:pPr>
            <a:r>
              <a:rPr lang="en-US" dirty="0"/>
              <a:t>4,- I - hungry - am</a:t>
            </a:r>
            <a:br>
              <a:rPr lang="en-US" dirty="0"/>
            </a:br>
            <a:endParaRPr lang="es-CL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B895FF9-C49B-4AC4-B6B0-3B381080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43080"/>
              </p:ext>
            </p:extLst>
          </p:nvPr>
        </p:nvGraphicFramePr>
        <p:xfrm>
          <a:off x="1186149" y="3744529"/>
          <a:ext cx="8579288" cy="239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762">
                  <a:extLst>
                    <a:ext uri="{9D8B030D-6E8A-4147-A177-3AD203B41FA5}">
                      <a16:colId xmlns:a16="http://schemas.microsoft.com/office/drawing/2014/main" xmlns="" val="1376974208"/>
                    </a:ext>
                  </a:extLst>
                </a:gridCol>
                <a:gridCol w="1946496">
                  <a:extLst>
                    <a:ext uri="{9D8B030D-6E8A-4147-A177-3AD203B41FA5}">
                      <a16:colId xmlns:a16="http://schemas.microsoft.com/office/drawing/2014/main" xmlns="" val="2293073242"/>
                    </a:ext>
                  </a:extLst>
                </a:gridCol>
                <a:gridCol w="3773030">
                  <a:extLst>
                    <a:ext uri="{9D8B030D-6E8A-4147-A177-3AD203B41FA5}">
                      <a16:colId xmlns:a16="http://schemas.microsoft.com/office/drawing/2014/main" xmlns="" val="1519933139"/>
                    </a:ext>
                  </a:extLst>
                </a:gridCol>
              </a:tblGrid>
              <a:tr h="417906">
                <a:tc>
                  <a:txBody>
                    <a:bodyPr/>
                    <a:lstStyle/>
                    <a:p>
                      <a:r>
                        <a:rPr lang="es-CL" dirty="0" err="1"/>
                        <a:t>Subject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Verb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Complement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4459606"/>
                  </a:ext>
                </a:extLst>
              </a:tr>
              <a:tr h="721316">
                <a:tc>
                  <a:txBody>
                    <a:bodyPr/>
                    <a:lstStyle/>
                    <a:p>
                      <a:r>
                        <a:rPr lang="es-CL" dirty="0"/>
                        <a:t>Danny and carla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Happy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9047222"/>
                  </a:ext>
                </a:extLst>
              </a:tr>
              <a:tr h="417906">
                <a:tc>
                  <a:txBody>
                    <a:bodyPr/>
                    <a:lstStyle/>
                    <a:p>
                      <a:r>
                        <a:rPr lang="es-CL" dirty="0" err="1"/>
                        <a:t>My</a:t>
                      </a:r>
                      <a:r>
                        <a:rPr lang="es-CL" dirty="0"/>
                        <a:t> </a:t>
                      </a:r>
                      <a:r>
                        <a:rPr lang="es-CL" dirty="0" err="1"/>
                        <a:t>brother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Is</a:t>
                      </a:r>
                      <a:r>
                        <a:rPr lang="es-C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Fat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119324"/>
                  </a:ext>
                </a:extLst>
              </a:tr>
              <a:tr h="417906">
                <a:tc>
                  <a:txBody>
                    <a:bodyPr/>
                    <a:lstStyle/>
                    <a:p>
                      <a:r>
                        <a:rPr lang="es-CL" dirty="0" err="1"/>
                        <a:t>She</a:t>
                      </a:r>
                      <a:r>
                        <a:rPr lang="es-C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Is</a:t>
                      </a:r>
                      <a:r>
                        <a:rPr lang="es-C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Sad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6163476"/>
                  </a:ext>
                </a:extLst>
              </a:tr>
              <a:tr h="417906">
                <a:tc>
                  <a:txBody>
                    <a:bodyPr/>
                    <a:lstStyle/>
                    <a:p>
                      <a:r>
                        <a:rPr lang="es-CL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/>
                        <a:t>hunbry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69832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CC0032-DE59-4BE0-ABCF-70FEBBE36824}"/>
              </a:ext>
            </a:extLst>
          </p:cNvPr>
          <p:cNvSpPr txBox="1"/>
          <p:nvPr/>
        </p:nvSpPr>
        <p:spPr>
          <a:xfrm>
            <a:off x="6096000" y="2006996"/>
            <a:ext cx="4481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/>
              <a:t>Al igual que la parte anterior, para ordenar las oraciones debíamos fijarnos en la persona, la forma del be y las características.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80628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81E41-3F76-4CF6-A9F7-26ACB9A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36" y="0"/>
            <a:ext cx="10447538" cy="1371600"/>
          </a:xfrm>
        </p:spPr>
        <p:txBody>
          <a:bodyPr>
            <a:normAutofit/>
          </a:bodyPr>
          <a:lstStyle/>
          <a:p>
            <a:r>
              <a:rPr lang="es-CL" sz="3200" dirty="0"/>
              <a:t>Solucionario: </a:t>
            </a:r>
            <a:r>
              <a:rPr lang="es-CL" sz="3200" dirty="0" err="1"/>
              <a:t>Part</a:t>
            </a:r>
            <a:r>
              <a:rPr lang="es-CL" sz="3200" dirty="0"/>
              <a:t> 3 – Use </a:t>
            </a:r>
            <a:r>
              <a:rPr lang="es-CL" sz="3200" dirty="0" err="1"/>
              <a:t>the</a:t>
            </a:r>
            <a:r>
              <a:rPr lang="es-CL" sz="3200" dirty="0"/>
              <a:t> </a:t>
            </a:r>
            <a:r>
              <a:rPr lang="es-CL" sz="3200" dirty="0" err="1"/>
              <a:t>correct</a:t>
            </a:r>
            <a:r>
              <a:rPr lang="es-CL" sz="3200" dirty="0"/>
              <a:t> </a:t>
            </a:r>
            <a:r>
              <a:rPr lang="es-CL" sz="3200" dirty="0" err="1"/>
              <a:t>form</a:t>
            </a:r>
            <a:r>
              <a:rPr lang="es-CL" sz="3200" dirty="0"/>
              <a:t> </a:t>
            </a:r>
            <a:r>
              <a:rPr lang="es-CL" sz="3200" dirty="0" err="1"/>
              <a:t>of</a:t>
            </a:r>
            <a:r>
              <a:rPr lang="es-CL" sz="3200" dirty="0"/>
              <a:t> be.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B895FF9-C49B-4AC4-B6B0-3B381080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834838"/>
              </p:ext>
            </p:extLst>
          </p:nvPr>
        </p:nvGraphicFramePr>
        <p:xfrm>
          <a:off x="651120" y="1499129"/>
          <a:ext cx="10889760" cy="330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721">
                  <a:extLst>
                    <a:ext uri="{9D8B030D-6E8A-4147-A177-3AD203B41FA5}">
                      <a16:colId xmlns:a16="http://schemas.microsoft.com/office/drawing/2014/main" xmlns="" val="1376974208"/>
                    </a:ext>
                  </a:extLst>
                </a:gridCol>
                <a:gridCol w="1012822">
                  <a:extLst>
                    <a:ext uri="{9D8B030D-6E8A-4147-A177-3AD203B41FA5}">
                      <a16:colId xmlns:a16="http://schemas.microsoft.com/office/drawing/2014/main" xmlns="" val="2293073242"/>
                    </a:ext>
                  </a:extLst>
                </a:gridCol>
                <a:gridCol w="5801217">
                  <a:extLst>
                    <a:ext uri="{9D8B030D-6E8A-4147-A177-3AD203B41FA5}">
                      <a16:colId xmlns:a16="http://schemas.microsoft.com/office/drawing/2014/main" xmlns="" val="2609965175"/>
                    </a:ext>
                  </a:extLst>
                </a:gridCol>
              </a:tblGrid>
              <a:tr h="364210">
                <a:tc>
                  <a:txBody>
                    <a:bodyPr/>
                    <a:lstStyle/>
                    <a:p>
                      <a:r>
                        <a:rPr lang="es-CL" sz="1400" dirty="0" err="1"/>
                        <a:t>Sentence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Answer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Explanation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4459606"/>
                  </a:ext>
                </a:extLst>
              </a:tr>
              <a:tr h="364210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 My friends ________ funny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Cuando hablamos de más de una persona, la forma del be es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9047222"/>
                  </a:ext>
                </a:extLst>
              </a:tr>
              <a:tr h="431538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 My friend ________ funny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Is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En esta pregunta, una letra nos hacía la diferencia. Cuando hablamos de un hombre o una mujer en singular, la forma del be será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119324"/>
                  </a:ext>
                </a:extLst>
              </a:tr>
              <a:tr h="431538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 Susan and I ___________ nervous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Hablamos de más de una persona, por lo tanto usamos 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6163476"/>
                  </a:ext>
                </a:extLst>
              </a:tr>
              <a:tr h="628636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4.- I ___________ sad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Siempre que hablamos de nosotros mismo, usaremos la forma Am del 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360816"/>
                  </a:ext>
                </a:extLst>
              </a:tr>
              <a:tr h="628636">
                <a:tc>
                  <a:txBody>
                    <a:bodyPr/>
                    <a:lstStyle/>
                    <a:p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5.- You _______ hungry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Cuando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hablamos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directamente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alguien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(Tú o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ustedes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usamos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forma Are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216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90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81E41-3F76-4CF6-A9F7-26ACB9A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736" y="0"/>
            <a:ext cx="10447538" cy="1371600"/>
          </a:xfrm>
        </p:spPr>
        <p:txBody>
          <a:bodyPr>
            <a:normAutofit/>
          </a:bodyPr>
          <a:lstStyle/>
          <a:p>
            <a:r>
              <a:rPr lang="es-CL" sz="3200" dirty="0"/>
              <a:t>Solucionario: </a:t>
            </a:r>
            <a:r>
              <a:rPr lang="es-CL" sz="3200" dirty="0" err="1"/>
              <a:t>Part</a:t>
            </a:r>
            <a:r>
              <a:rPr lang="es-CL" sz="3200" dirty="0"/>
              <a:t> 4 – </a:t>
            </a:r>
            <a:r>
              <a:rPr lang="es-CL" sz="3200" dirty="0" err="1"/>
              <a:t>Replace</a:t>
            </a:r>
            <a:r>
              <a:rPr lang="es-CL" sz="3200" dirty="0"/>
              <a:t> </a:t>
            </a:r>
            <a:r>
              <a:rPr lang="es-CL" sz="3200" dirty="0" err="1"/>
              <a:t>the</a:t>
            </a:r>
            <a:r>
              <a:rPr lang="es-CL" sz="3200" dirty="0"/>
              <a:t> </a:t>
            </a:r>
            <a:r>
              <a:rPr lang="es-CL" sz="3200" dirty="0" err="1"/>
              <a:t>subjects</a:t>
            </a:r>
            <a:r>
              <a:rPr lang="es-CL" sz="3200" dirty="0"/>
              <a:t>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9B895FF9-C49B-4AC4-B6B0-3B381080A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43855"/>
              </p:ext>
            </p:extLst>
          </p:nvPr>
        </p:nvGraphicFramePr>
        <p:xfrm>
          <a:off x="651119" y="1499129"/>
          <a:ext cx="7838746" cy="4617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255">
                  <a:extLst>
                    <a:ext uri="{9D8B030D-6E8A-4147-A177-3AD203B41FA5}">
                      <a16:colId xmlns:a16="http://schemas.microsoft.com/office/drawing/2014/main" xmlns="" val="1376974208"/>
                    </a:ext>
                  </a:extLst>
                </a:gridCol>
                <a:gridCol w="748612">
                  <a:extLst>
                    <a:ext uri="{9D8B030D-6E8A-4147-A177-3AD203B41FA5}">
                      <a16:colId xmlns:a16="http://schemas.microsoft.com/office/drawing/2014/main" xmlns="" val="2293073242"/>
                    </a:ext>
                  </a:extLst>
                </a:gridCol>
                <a:gridCol w="4287879">
                  <a:extLst>
                    <a:ext uri="{9D8B030D-6E8A-4147-A177-3AD203B41FA5}">
                      <a16:colId xmlns:a16="http://schemas.microsoft.com/office/drawing/2014/main" xmlns="" val="2609965175"/>
                    </a:ext>
                  </a:extLst>
                </a:gridCol>
              </a:tblGrid>
              <a:tr h="547044">
                <a:tc>
                  <a:txBody>
                    <a:bodyPr/>
                    <a:lstStyle/>
                    <a:p>
                      <a:r>
                        <a:rPr lang="es-CL" sz="1400" dirty="0" err="1"/>
                        <a:t>Sentence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Answer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Explanation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4459606"/>
                  </a:ext>
                </a:extLst>
              </a:tr>
              <a:tr h="717781">
                <a:tc>
                  <a:txBody>
                    <a:bodyPr/>
                    <a:lstStyle/>
                    <a:p>
                      <a:r>
                        <a:rPr lang="en-US" sz="1400" b="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dog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dirty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It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Siempre que hablamos de un animal, usamos el pronombre </a:t>
                      </a:r>
                      <a:r>
                        <a:rPr lang="es-CL" sz="1400" dirty="0" err="1"/>
                        <a:t>it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9047222"/>
                  </a:ext>
                </a:extLst>
              </a:tr>
              <a:tr h="1013338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Serena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strong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She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Al hablar de una mujer, usamos el pronombre </a:t>
                      </a:r>
                      <a:r>
                        <a:rPr lang="es-CL" sz="1400" dirty="0" err="1"/>
                        <a:t>She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4119324"/>
                  </a:ext>
                </a:extLst>
              </a:tr>
              <a:tr h="597788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Jason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friendly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Al hablar de un hombre, usamos el pronombre 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6163476"/>
                  </a:ext>
                </a:extLst>
              </a:tr>
              <a:tr h="870817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 and </a:t>
                      </a:r>
                      <a:r>
                        <a:rPr lang="en-US" sz="1400" b="0" i="0" u="sng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Agumon</a:t>
                      </a:r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brave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They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/>
                        <a:t>Cuando hablamos de más de una persona, cosa o conjunto, usamos </a:t>
                      </a:r>
                      <a:r>
                        <a:rPr lang="es-CL" sz="1400" dirty="0" err="1"/>
                        <a:t>they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360816"/>
                  </a:ext>
                </a:extLst>
              </a:tr>
              <a:tr h="870817">
                <a:tc>
                  <a:txBody>
                    <a:bodyPr/>
                    <a:lstStyle/>
                    <a:p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Lana, Tinder and I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hungry!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400" dirty="0" err="1"/>
                        <a:t>We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Cuando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alguien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hablando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un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grupo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que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pertenece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</a:t>
                      </a:r>
                      <a:r>
                        <a:rPr lang="en-US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pronombre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</a:t>
                      </a:r>
                      <a:endParaRPr lang="es-C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216164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D251A8-85BB-489F-AE2F-2CDBBD26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834" y="1831483"/>
            <a:ext cx="28860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0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37125-1888-409B-BBA3-ED4B929C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83" y="74423"/>
            <a:ext cx="10058400" cy="1371600"/>
          </a:xfrm>
        </p:spPr>
        <p:txBody>
          <a:bodyPr/>
          <a:lstStyle/>
          <a:p>
            <a:r>
              <a:rPr lang="es-CL" b="1" dirty="0"/>
              <a:t>Bujo </a:t>
            </a:r>
            <a:r>
              <a:rPr lang="es-CL" b="1" dirty="0" err="1"/>
              <a:t>examples</a:t>
            </a:r>
            <a:r>
              <a:rPr lang="es-CL" b="1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EC47DD-4CC3-4C24-9FCC-A51697107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4" y="1504188"/>
            <a:ext cx="6258756" cy="392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Para cerrar esta clase, les dejo ejemplos para el avance en la implementación de nuestro nuevo sistema de trabajo con el cuaderno.</a:t>
            </a:r>
          </a:p>
          <a:p>
            <a:pPr marL="0" indent="0">
              <a:buNone/>
            </a:pPr>
            <a:r>
              <a:rPr lang="es-CL" dirty="0"/>
              <a:t>En esta página, pueden ver un ejemplo que creé en un cuaderno digital de cómo organizar su información personal. No es necesario que usan la misma administración de espacio, colores o decoraciones. Pueden agregar sus propios recortes, cintas, dibujos, papel, etc.</a:t>
            </a:r>
          </a:p>
          <a:p>
            <a:pPr marL="0" indent="0">
              <a:buNone/>
            </a:pPr>
            <a:r>
              <a:rPr lang="es-CL" dirty="0"/>
              <a:t>Algo que los ayudará bastante como referencia para las separaciones y organizadores que agregarán más adelante es escribir la cantidad de cuadros verticales y horizontales de su cuaderno, marcando también el cuadro central de </a:t>
            </a:r>
            <a:r>
              <a:rPr lang="es-CL"/>
              <a:t>sus páginas.</a:t>
            </a:r>
            <a:endParaRPr lang="es-CL" dirty="0"/>
          </a:p>
          <a:p>
            <a:pPr marL="0" indent="0" algn="ctr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6ACB02A-CA3F-4FFE-AB3F-70B2931D0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393" y="326189"/>
            <a:ext cx="3875641" cy="62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78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{84DE8576-8C95-46CD-B0D5-036DEEEC7219}tf78438558</Template>
  <TotalTime>0</TotalTime>
  <Words>951</Words>
  <Application>Microsoft Office PowerPoint</Application>
  <PresentationFormat>Personalizado</PresentationFormat>
  <Paragraphs>123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SavonVTI</vt:lpstr>
      <vt:lpstr>5th Grade week 12</vt:lpstr>
      <vt:lpstr>Hello, kids!</vt:lpstr>
      <vt:lpstr>General Analysis</vt:lpstr>
      <vt:lpstr>¿Cuánta diferencia hay entre los resultados reales y los entregados por el formulario?</vt:lpstr>
      <vt:lpstr>Solucionario: Part 1</vt:lpstr>
      <vt:lpstr>Solucionario: Part 2- Write the sentences in order</vt:lpstr>
      <vt:lpstr>Solucionario: Part 3 – Use the correct form of be.</vt:lpstr>
      <vt:lpstr>Solucionario: Part 4 – Replace the subjects.</vt:lpstr>
      <vt:lpstr>Bujo examples.</vt:lpstr>
      <vt:lpstr>Presentación de PowerPoint</vt:lpstr>
      <vt:lpstr>Presentación de PowerPoint</vt:lpstr>
      <vt:lpstr>Presentación de PowerPoint</vt:lpstr>
      <vt:lpstr>Presentación de PowerPoint</vt:lpstr>
      <vt:lpstr>That’s all for 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2020-04-02T12:17:14Z</dcterms:created>
  <dcterms:modified xsi:type="dcterms:W3CDTF">2020-06-20T23:26:42Z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