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7" r:id="rId5"/>
    <p:sldId id="279" r:id="rId6"/>
    <p:sldId id="259" r:id="rId7"/>
    <p:sldId id="280" r:id="rId8"/>
    <p:sldId id="282" r:id="rId9"/>
    <p:sldId id="270" r:id="rId10"/>
    <p:sldId id="283" r:id="rId11"/>
    <p:sldId id="285" r:id="rId12"/>
    <p:sldId id="269" r:id="rId13"/>
    <p:sldId id="268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Instrumentos tradicionales del </a:t>
          </a:r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centro </a:t>
          </a:r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de chile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Clasificación de instrumentos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9"/>
      <dgm:spPr/>
    </dgm:pt>
    <dgm:pt modelId="{845BF8D3-08A4-4305-A906-922E249A9F6F}" type="pres">
      <dgm:prSet presAssocID="{7CE1E615-F171-4553-9CAB-3B23643A25D0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9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9"/>
      <dgm:spPr/>
    </dgm:pt>
    <dgm:pt modelId="{4A724ED6-E799-41A7-A7E2-9A607DE559C6}" type="pres">
      <dgm:prSet presAssocID="{EBFAB1FF-8F1D-493E-8CBA-49B29B1C818D}" presName="ParentText" presStyleLbl="revTx" presStyleIdx="1" presStyleCnt="5" custLinFactNeighborX="5480" custLinFactNeighborY="16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9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9"/>
      <dgm:spPr/>
    </dgm:pt>
    <dgm:pt modelId="{837BAB33-11FC-44A1-8256-1687CBD09133}" type="pres">
      <dgm:prSet presAssocID="{D5C52F61-B2AD-4D81-8C88-65D4C91B3D7F}" presName="ParentText" presStyleLbl="revTx" presStyleIdx="2" presStyleCnt="5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9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9"/>
      <dgm:spPr/>
    </dgm:pt>
    <dgm:pt modelId="{27B3CA5D-B12E-4087-80F1-BCF2C5770B8D}" type="pres">
      <dgm:prSet presAssocID="{8FC88BDE-FB77-426A-8C25-D4ADEB4481D4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9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8" presStyleCnt="9"/>
      <dgm:spPr/>
    </dgm:pt>
    <dgm:pt modelId="{5BB20D0C-6047-483A-82C3-E72F6532B8C4}" type="pres">
      <dgm:prSet presAssocID="{043F2854-16BC-45C3-BEE4-5431AE6635C5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F1C9DF56-2A83-44FB-9804-BBD3FD32FDC9}" srcId="{2C6629AD-39EC-499C-B181-4D71A1FC6D69}" destId="{043F2854-16BC-45C3-BEE4-5431AE6635C5}" srcOrd="4" destOrd="0" parTransId="{5820C937-4DE4-4844-BB7E-47D8C53670CA}" sibTransId="{420BDEF3-37DC-4F96-AFA5-84FFF35764CA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8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87B1-BB70-4B4B-B7D3-1FE15D230954}">
      <dsp:nvSpPr>
        <dsp:cNvPr id="0" name=""/>
        <dsp:cNvSpPr/>
      </dsp:nvSpPr>
      <dsp:spPr>
        <a:xfrm rot="5400000">
          <a:off x="394050" y="2713971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F8D3-08A4-4305-A906-922E249A9F6F}">
      <dsp:nvSpPr>
        <dsp:cNvPr id="0" name=""/>
        <dsp:cNvSpPr/>
      </dsp:nvSpPr>
      <dsp:spPr>
        <a:xfrm>
          <a:off x="197645" y="329894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197645" y="3298948"/>
        <a:ext cx="1767561" cy="1549371"/>
      </dsp:txXfrm>
    </dsp:sp>
    <dsp:sp modelId="{E51721EB-0ADD-4216-BA57-D9DE9AF68390}">
      <dsp:nvSpPr>
        <dsp:cNvPr id="0" name=""/>
        <dsp:cNvSpPr/>
      </dsp:nvSpPr>
      <dsp:spPr>
        <a:xfrm>
          <a:off x="1631704" y="2569832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4880"/>
            <a:satOff val="-3360"/>
            <a:lumOff val="-858"/>
            <a:alphaOff val="0"/>
          </a:schemeClr>
        </a:solidFill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E7BEC-D258-4E21-973A-4B4125CA37B5}">
      <dsp:nvSpPr>
        <dsp:cNvPr id="0" name=""/>
        <dsp:cNvSpPr/>
      </dsp:nvSpPr>
      <dsp:spPr>
        <a:xfrm rot="5400000">
          <a:off x="2557890" y="2178527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24ED6-E799-41A7-A7E2-9A607DE559C6}">
      <dsp:nvSpPr>
        <dsp:cNvPr id="0" name=""/>
        <dsp:cNvSpPr/>
      </dsp:nvSpPr>
      <dsp:spPr>
        <a:xfrm>
          <a:off x="2458347" y="3015369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2458347" y="3015369"/>
        <a:ext cx="1767561" cy="1549371"/>
      </dsp:txXfrm>
    </dsp:sp>
    <dsp:sp modelId="{4E79B0F5-A4EF-43B4-B4DC-B0BF1E41DD4C}">
      <dsp:nvSpPr>
        <dsp:cNvPr id="0" name=""/>
        <dsp:cNvSpPr/>
      </dsp:nvSpPr>
      <dsp:spPr>
        <a:xfrm>
          <a:off x="3795544" y="2034387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14639"/>
            <a:satOff val="-10079"/>
            <a:lumOff val="-2574"/>
            <a:alphaOff val="0"/>
          </a:schemeClr>
        </a:solidFill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758D-22E7-4A10-9222-D626294E2842}">
      <dsp:nvSpPr>
        <dsp:cNvPr id="0" name=""/>
        <dsp:cNvSpPr/>
      </dsp:nvSpPr>
      <dsp:spPr>
        <a:xfrm rot="5400000">
          <a:off x="4721731" y="1643082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AB33-11FC-44A1-8256-1687CBD09133}">
      <dsp:nvSpPr>
        <dsp:cNvPr id="0" name=""/>
        <dsp:cNvSpPr/>
      </dsp:nvSpPr>
      <dsp:spPr>
        <a:xfrm>
          <a:off x="4583602" y="230555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Instrumentos tradicionales del </a:t>
          </a: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centro </a:t>
          </a: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de chile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4583602" y="2305558"/>
        <a:ext cx="1767561" cy="1549371"/>
      </dsp:txXfrm>
    </dsp:sp>
    <dsp:sp modelId="{9FCA60C7-1882-4B4C-8C45-599B778000D2}">
      <dsp:nvSpPr>
        <dsp:cNvPr id="0" name=""/>
        <dsp:cNvSpPr/>
      </dsp:nvSpPr>
      <dsp:spPr>
        <a:xfrm>
          <a:off x="5959385" y="1498943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24399"/>
            <a:satOff val="-16798"/>
            <a:lumOff val="-4289"/>
            <a:alphaOff val="0"/>
          </a:schemeClr>
        </a:solidFill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BE40-F52C-4861-A069-509531A9CF65}">
      <dsp:nvSpPr>
        <dsp:cNvPr id="0" name=""/>
        <dsp:cNvSpPr/>
      </dsp:nvSpPr>
      <dsp:spPr>
        <a:xfrm rot="5400000">
          <a:off x="6885571" y="1107638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3CA5D-B12E-4087-80F1-BCF2C5770B8D}">
      <dsp:nvSpPr>
        <dsp:cNvPr id="0" name=""/>
        <dsp:cNvSpPr/>
      </dsp:nvSpPr>
      <dsp:spPr>
        <a:xfrm>
          <a:off x="6689166" y="1692614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Clasificación de instrumentos 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6689166" y="1692614"/>
        <a:ext cx="1767561" cy="1549371"/>
      </dsp:txXfrm>
    </dsp:sp>
    <dsp:sp modelId="{EB36A187-AFCC-48AC-B75A-4072FF0673EF}">
      <dsp:nvSpPr>
        <dsp:cNvPr id="0" name=""/>
        <dsp:cNvSpPr/>
      </dsp:nvSpPr>
      <dsp:spPr>
        <a:xfrm>
          <a:off x="8123225" y="963499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34158"/>
            <a:satOff val="-23517"/>
            <a:lumOff val="-6005"/>
            <a:alphaOff val="0"/>
          </a:schemeClr>
        </a:solidFill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ABA3E-45E3-451A-85F4-AFCCC08E8102}">
      <dsp:nvSpPr>
        <dsp:cNvPr id="0" name=""/>
        <dsp:cNvSpPr/>
      </dsp:nvSpPr>
      <dsp:spPr>
        <a:xfrm rot="5400000">
          <a:off x="9049412" y="572194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20D0C-6047-483A-82C3-E72F6532B8C4}">
      <dsp:nvSpPr>
        <dsp:cNvPr id="0" name=""/>
        <dsp:cNvSpPr/>
      </dsp:nvSpPr>
      <dsp:spPr>
        <a:xfrm>
          <a:off x="8853006" y="1157170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8853006" y="1157170"/>
        <a:ext cx="1767561" cy="154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28/04/2020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xBH9KKGWO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p62YVwhJ4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JDUH1s09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2590" y="1609838"/>
            <a:ext cx="8919410" cy="2291724"/>
          </a:xfrm>
        </p:spPr>
        <p:txBody>
          <a:bodyPr rtlCol="0"/>
          <a:lstStyle/>
          <a:p>
            <a:pPr rtl="0"/>
            <a:r>
              <a:rPr lang="es" dirty="0" smtClean="0"/>
              <a:t>Semana </a:t>
            </a:r>
            <a:r>
              <a:rPr lang="es" dirty="0" smtClean="0"/>
              <a:t>6</a:t>
            </a:r>
            <a:endParaRPr lang="es" dirty="0" smtClean="0"/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auditiva N°2: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Escucha la siguiente canción, elabora un listado de instrumentos musicales presentes y clasifícalos (cuerda, viento o percusión). </a:t>
            </a:r>
          </a:p>
          <a:p>
            <a:pPr algn="just"/>
            <a:r>
              <a:rPr lang="es-CL" dirty="0">
                <a:hlinkClick r:id="rId2"/>
              </a:rPr>
              <a:t>https://www.youtube.com/watch?v=MxBH9KKGWOY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1941848" y="3692199"/>
          <a:ext cx="8127999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9081"/>
                <a:gridCol w="3490175"/>
                <a:gridCol w="3488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N°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Nombre 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Clasificación </a:t>
                      </a:r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1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2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3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7103772" y="608480"/>
            <a:ext cx="3894786" cy="858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Contenido escrito en el cuaderno (solo cuadro)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8285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Evaluemos lo aprendido ( solo comenta con alguien de tu familia)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78938"/>
          </a:xfrm>
        </p:spPr>
        <p:txBody>
          <a:bodyPr/>
          <a:lstStyle/>
          <a:p>
            <a:r>
              <a:rPr lang="es-CL" dirty="0" smtClean="0"/>
              <a:t>Reconoce al menos 4 instrumentos tradicionales del norte de Chile (cuidado que hay algunas trampas)  </a:t>
            </a: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2691" y="2839500"/>
            <a:ext cx="1754814" cy="223981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75" y="2677419"/>
            <a:ext cx="2143125" cy="214312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5277" y="5158538"/>
            <a:ext cx="3028950" cy="15144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7127" y="4800747"/>
            <a:ext cx="1905000" cy="1905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5513" y="3058275"/>
            <a:ext cx="1219200" cy="2857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3919" y="2888563"/>
            <a:ext cx="2190750" cy="20859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91355" y="2963170"/>
            <a:ext cx="2914650" cy="15716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5956" y="4883987"/>
            <a:ext cx="2076450" cy="184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70775" y="98105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7010400" y="1681246"/>
            <a:ext cx="4555958" cy="5176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Observa la imagen y responde oralmente </a:t>
            </a:r>
          </a:p>
          <a:p>
            <a:pPr algn="ctr"/>
            <a:r>
              <a:rPr lang="es-CL" sz="2400" dirty="0" smtClean="0"/>
              <a:t>(sociabiliza con alguien de tu familia):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 smtClean="0"/>
              <a:t>¿ Que observas en la imagen?</a:t>
            </a:r>
          </a:p>
          <a:p>
            <a:pPr algn="ctr"/>
            <a:r>
              <a:rPr lang="es-CL" sz="2400" dirty="0" smtClean="0"/>
              <a:t>¿Qué semejanza notas entre la imagen y la asignatura? </a:t>
            </a:r>
          </a:p>
          <a:p>
            <a:pPr algn="ctr"/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107" y="2446986"/>
            <a:ext cx="4509082" cy="332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 smtClean="0"/>
              <a:t> </a:t>
            </a:r>
            <a:r>
              <a:rPr lang="es-CL" sz="4800" dirty="0"/>
              <a:t>Conocer y </a:t>
            </a:r>
            <a:r>
              <a:rPr lang="es-CL" sz="4800" dirty="0" smtClean="0"/>
              <a:t>clasificar instrumentos musicales </a:t>
            </a:r>
            <a:r>
              <a:rPr lang="es-CL" sz="4800" dirty="0" smtClean="0"/>
              <a:t>de la zona central de </a:t>
            </a:r>
            <a:r>
              <a:rPr lang="es-CL" sz="4800" dirty="0"/>
              <a:t>Chile, por medio de material audiovisual y actividades. 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565980"/>
              </p:ext>
            </p:extLst>
          </p:nvPr>
        </p:nvGraphicFramePr>
        <p:xfrm>
          <a:off x="838200" y="692695"/>
          <a:ext cx="10623997" cy="5811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 música tradicional chilena?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000000"/>
                </a:solidFill>
                <a:latin typeface="Open Sans"/>
              </a:rPr>
              <a:t>Es una manifestación cultural arraigada </a:t>
            </a:r>
            <a:r>
              <a:rPr lang="es-CL" dirty="0">
                <a:solidFill>
                  <a:srgbClr val="000000"/>
                </a:solidFill>
                <a:latin typeface="Open Sans"/>
              </a:rPr>
              <a:t>en todo Chile, pero sus estilos son propios de cada zona del </a:t>
            </a:r>
            <a:r>
              <a:rPr lang="es-CL" dirty="0" smtClean="0">
                <a:solidFill>
                  <a:srgbClr val="000000"/>
                </a:solidFill>
                <a:latin typeface="Open Sans"/>
              </a:rPr>
              <a:t>país: norte, centro, sur e isla de pascua.</a:t>
            </a:r>
            <a:endParaRPr lang="es-CL" dirty="0">
              <a:solidFill>
                <a:srgbClr val="000000"/>
              </a:solidFill>
              <a:latin typeface="Open Sans"/>
            </a:endParaRP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975" y="432593"/>
            <a:ext cx="2986825" cy="1325563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7395833" y="3533327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Recordar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944" y="3077369"/>
            <a:ext cx="3418603" cy="309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dirty="0" smtClean="0"/>
              <a:t>Conozcamos instrumentos tradicionales </a:t>
            </a:r>
            <a:r>
              <a:rPr lang="es-ES" dirty="0" smtClean="0"/>
              <a:t>de la zona centro de Chile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/>
          <a:lstStyle/>
          <a:p>
            <a:r>
              <a:rPr lang="es-CL">
                <a:hlinkClick r:id="rId3"/>
              </a:rPr>
              <a:t>https://www.youtube.com/watch?v=Cp62YVwhJ4c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8741" y="3232596"/>
            <a:ext cx="1519000" cy="1051172"/>
          </a:xfrm>
          <a:prstGeom prst="rect">
            <a:avLst/>
          </a:prstGeom>
        </p:spPr>
      </p:pic>
      <p:sp>
        <p:nvSpPr>
          <p:cNvPr id="6" name="Llamada ovalada 5"/>
          <p:cNvSpPr/>
          <p:nvPr/>
        </p:nvSpPr>
        <p:spPr>
          <a:xfrm>
            <a:off x="9242683" y="1851383"/>
            <a:ext cx="2111117" cy="111005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CL" kern="0" dirty="0">
                <a:solidFill>
                  <a:prstClr val="white"/>
                </a:solidFill>
              </a:rPr>
              <a:t>No olvides usar audífonos </a:t>
            </a: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86" y="328546"/>
            <a:ext cx="6226198" cy="386996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5494" y="328546"/>
            <a:ext cx="2810278" cy="281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2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Dibuja 3 </a:t>
            </a:r>
            <a:r>
              <a:rPr lang="es-CL" dirty="0" smtClean="0"/>
              <a:t>instrumentos tradicionales de la zona centro de Chile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Tamaño adecuado a la hoja </a:t>
            </a: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7634064" y="1987863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409164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auditiva N°1: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Escucha la siguiente canción, elabora un listado de instrumentos musicales presentes y clasifícalos (cuerda, viento o percusión). </a:t>
            </a:r>
          </a:p>
          <a:p>
            <a:pPr algn="just"/>
            <a:r>
              <a:rPr lang="es-CL" dirty="0">
                <a:hlinkClick r:id="rId2"/>
              </a:rPr>
              <a:t>https://www.youtube.com/watch?v=xJDUH1s09bE</a:t>
            </a:r>
            <a:endParaRPr lang="es-CL" dirty="0" smtClean="0"/>
          </a:p>
          <a:p>
            <a:pPr algn="just"/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79444"/>
              </p:ext>
            </p:extLst>
          </p:nvPr>
        </p:nvGraphicFramePr>
        <p:xfrm>
          <a:off x="1941848" y="3692199"/>
          <a:ext cx="8127999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9081"/>
                <a:gridCol w="3490175"/>
                <a:gridCol w="3488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N°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Nombre 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Clasificación </a:t>
                      </a:r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1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2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3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redondeado 7"/>
          <p:cNvSpPr/>
          <p:nvPr/>
        </p:nvSpPr>
        <p:spPr>
          <a:xfrm>
            <a:off x="7103772" y="608480"/>
            <a:ext cx="3894786" cy="858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Contenido escrito en el cuaderno (solo cuadro)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283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493</TotalTime>
  <Words>311</Words>
  <Application>Microsoft Office PowerPoint</Application>
  <PresentationFormat>Panorámica</PresentationFormat>
  <Paragraphs>63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Ligada 2.1 (Adrian M. C.)</vt:lpstr>
      <vt:lpstr>Open Sans</vt:lpstr>
      <vt:lpstr>Plantilla con un diseño musical</vt:lpstr>
      <vt:lpstr>Presentación de PowerPoint</vt:lpstr>
      <vt:lpstr>¡Iniciemos! </vt:lpstr>
      <vt:lpstr>Objetivo </vt:lpstr>
      <vt:lpstr>Ruta de aprendizaje</vt:lpstr>
      <vt:lpstr>¿ música tradicional chilena?</vt:lpstr>
      <vt:lpstr>Conozcamos instrumentos tradicionales de la zona centro de Chile </vt:lpstr>
      <vt:lpstr>Presentación de PowerPoint</vt:lpstr>
      <vt:lpstr>Dibuja 3 instrumentos tradicionales de la zona centro de Chile </vt:lpstr>
      <vt:lpstr>Actividad auditiva N°1:</vt:lpstr>
      <vt:lpstr>Actividad auditiva N°2:</vt:lpstr>
      <vt:lpstr>Evaluemos lo aprendido ( solo comenta con alguien de tu familia)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41</cp:revision>
  <dcterms:created xsi:type="dcterms:W3CDTF">2020-03-26T22:51:57Z</dcterms:created>
  <dcterms:modified xsi:type="dcterms:W3CDTF">2020-04-29T03:39:05Z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