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46"/>
  </p:notesMasterIdLst>
  <p:handoutMasterIdLst>
    <p:handoutMasterId r:id="rId47"/>
  </p:handoutMasterIdLst>
  <p:sldIdLst>
    <p:sldId id="479" r:id="rId3"/>
    <p:sldId id="606" r:id="rId4"/>
    <p:sldId id="569" r:id="rId5"/>
    <p:sldId id="503" r:id="rId6"/>
    <p:sldId id="501" r:id="rId7"/>
    <p:sldId id="502" r:id="rId8"/>
    <p:sldId id="583" r:id="rId9"/>
    <p:sldId id="609" r:id="rId10"/>
    <p:sldId id="570" r:id="rId11"/>
    <p:sldId id="571" r:id="rId12"/>
    <p:sldId id="572" r:id="rId13"/>
    <p:sldId id="573" r:id="rId14"/>
    <p:sldId id="574" r:id="rId15"/>
    <p:sldId id="575" r:id="rId16"/>
    <p:sldId id="563" r:id="rId17"/>
    <p:sldId id="584" r:id="rId18"/>
    <p:sldId id="612" r:id="rId19"/>
    <p:sldId id="613" r:id="rId20"/>
    <p:sldId id="614" r:id="rId21"/>
    <p:sldId id="615" r:id="rId22"/>
    <p:sldId id="588" r:id="rId23"/>
    <p:sldId id="616" r:id="rId24"/>
    <p:sldId id="617" r:id="rId25"/>
    <p:sldId id="587" r:id="rId26"/>
    <p:sldId id="618" r:id="rId27"/>
    <p:sldId id="619" r:id="rId28"/>
    <p:sldId id="633" r:id="rId29"/>
    <p:sldId id="620" r:id="rId30"/>
    <p:sldId id="621" r:id="rId31"/>
    <p:sldId id="634" r:id="rId32"/>
    <p:sldId id="622" r:id="rId33"/>
    <p:sldId id="623" r:id="rId34"/>
    <p:sldId id="610" r:id="rId35"/>
    <p:sldId id="518" r:id="rId36"/>
    <p:sldId id="624" r:id="rId37"/>
    <p:sldId id="625" r:id="rId38"/>
    <p:sldId id="626" r:id="rId39"/>
    <p:sldId id="627" r:id="rId40"/>
    <p:sldId id="628" r:id="rId41"/>
    <p:sldId id="629" r:id="rId42"/>
    <p:sldId id="631" r:id="rId43"/>
    <p:sldId id="632" r:id="rId44"/>
    <p:sldId id="51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>
      <p:cViewPr varScale="1">
        <p:scale>
          <a:sx n="72" d="100"/>
          <a:sy n="72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</a:t>
          </a:r>
          <a:r>
            <a:rPr lang="es-CL" sz="2000" dirty="0"/>
            <a:t>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 de Operatoria.</a:t>
          </a:r>
        </a:p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ejercicios.</a:t>
          </a:r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Resolver ejercicios de operaciones básicas.</a:t>
          </a:r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dirty="0"/>
            <a:t>.</a:t>
          </a:r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motivacional.</a:t>
          </a:r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9"/>
      <dgm:spPr/>
    </dgm:pt>
    <dgm:pt modelId="{EB18084B-E9CC-4FDC-A64B-63C2FCEAFB18}" type="pres">
      <dgm:prSet presAssocID="{909D3D5D-43DF-4572-BECA-4B12AB8F3DF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3E32C7C-81E4-4658-B037-D6E94F89FD96}" type="pres">
      <dgm:prSet presAssocID="{909D3D5D-43DF-4572-BECA-4B12AB8F3DFA}" presName="Triangle" presStyleLbl="alignNode1" presStyleIdx="1" presStyleCnt="9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9"/>
      <dgm:spPr/>
    </dgm:pt>
    <dgm:pt modelId="{5FBED942-DD92-4ABF-BAAF-7515AE43E467}" type="pres">
      <dgm:prSet presAssocID="{6A9E1F16-DC90-4F72-81B3-1060AA0D244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387026E-3EFB-4DC0-9BDC-87F4CCFF05B5}" type="pres">
      <dgm:prSet presAssocID="{6A9E1F16-DC90-4F72-81B3-1060AA0D2447}" presName="Triangle" presStyleLbl="alignNode1" presStyleIdx="3" presStyleCnt="9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9"/>
      <dgm:spPr/>
    </dgm:pt>
    <dgm:pt modelId="{94BC7C03-FB1B-43D8-9927-CFAB7107418C}" type="pres">
      <dgm:prSet presAssocID="{F66EC1E8-4BD6-48C1-BDD2-3DF9C8052F8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25938EE-3CFC-46A0-8181-7C81070E5CC8}" type="pres">
      <dgm:prSet presAssocID="{F66EC1E8-4BD6-48C1-BDD2-3DF9C8052F8B}" presName="Triangle" presStyleLbl="alignNode1" presStyleIdx="5" presStyleCnt="9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6" presStyleCnt="9"/>
      <dgm:spPr/>
    </dgm:pt>
    <dgm:pt modelId="{8F692DD2-1F56-4228-B3FE-62CF36B6BE43}" type="pres">
      <dgm:prSet presAssocID="{03C30929-F9B0-40A5-8DAF-406CDCDCD18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CB816AB-0BC8-497A-9F8F-2943B6C82F38}" type="pres">
      <dgm:prSet presAssocID="{03C30929-F9B0-40A5-8DAF-406CDCDCD182}" presName="Triangle" presStyleLbl="alignNode1" presStyleIdx="7" presStyleCnt="9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8" presStyleCnt="9"/>
      <dgm:spPr/>
    </dgm:pt>
    <dgm:pt modelId="{83CA91AA-6663-421B-8A4A-932FAAE14625}" type="pres">
      <dgm:prSet presAssocID="{33E6E5C9-6B01-4221-8A8E-01AF35DB520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380D8B15-0A7A-48B6-B4D7-6AC2EFB41009}" srcId="{91841FAF-505A-4A39-9CE6-FCBC185FC6D7}" destId="{03C30929-F9B0-40A5-8DAF-406CDCDCD182}" srcOrd="3" destOrd="0" parTransId="{76B03D51-E6EE-4E5D-AE2B-C8DEC844F78A}" sibTransId="{FCBE1E9A-53E1-4B00-AFF5-9307A9A0FF32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8DEC16B3-02D9-4005-B795-1D04F8BBF6E9}" srcId="{91841FAF-505A-4A39-9CE6-FCBC185FC6D7}" destId="{33E6E5C9-6B01-4221-8A8E-01AF35DB520A}" srcOrd="4" destOrd="0" parTransId="{BD8E5EC3-6756-49D5-89CD-7FECD5563880}" sibTransId="{5534E228-B905-44AD-BDA3-E2A644CBBD87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6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7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8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</a:t>
          </a:r>
          <a:r>
            <a:rPr lang="es-CL" sz="2000" dirty="0"/>
            <a:t>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 de Operatoria.</a:t>
          </a:r>
        </a:p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ejercicios.</a:t>
          </a:r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Resolver ejercicios de operaciones básicas.</a:t>
          </a:r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motivacional.</a:t>
          </a:r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9"/>
      <dgm:spPr/>
    </dgm:pt>
    <dgm:pt modelId="{EB18084B-E9CC-4FDC-A64B-63C2FCEAFB18}" type="pres">
      <dgm:prSet presAssocID="{909D3D5D-43DF-4572-BECA-4B12AB8F3DF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3E32C7C-81E4-4658-B037-D6E94F89FD96}" type="pres">
      <dgm:prSet presAssocID="{909D3D5D-43DF-4572-BECA-4B12AB8F3DFA}" presName="Triangle" presStyleLbl="alignNode1" presStyleIdx="1" presStyleCnt="9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9"/>
      <dgm:spPr/>
    </dgm:pt>
    <dgm:pt modelId="{5FBED942-DD92-4ABF-BAAF-7515AE43E467}" type="pres">
      <dgm:prSet presAssocID="{6A9E1F16-DC90-4F72-81B3-1060AA0D244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387026E-3EFB-4DC0-9BDC-87F4CCFF05B5}" type="pres">
      <dgm:prSet presAssocID="{6A9E1F16-DC90-4F72-81B3-1060AA0D2447}" presName="Triangle" presStyleLbl="alignNode1" presStyleIdx="3" presStyleCnt="9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9"/>
      <dgm:spPr/>
    </dgm:pt>
    <dgm:pt modelId="{94BC7C03-FB1B-43D8-9927-CFAB7107418C}" type="pres">
      <dgm:prSet presAssocID="{F66EC1E8-4BD6-48C1-BDD2-3DF9C8052F8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25938EE-3CFC-46A0-8181-7C81070E5CC8}" type="pres">
      <dgm:prSet presAssocID="{F66EC1E8-4BD6-48C1-BDD2-3DF9C8052F8B}" presName="Triangle" presStyleLbl="alignNode1" presStyleIdx="5" presStyleCnt="9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6" presStyleCnt="9"/>
      <dgm:spPr/>
    </dgm:pt>
    <dgm:pt modelId="{8F692DD2-1F56-4228-B3FE-62CF36B6BE43}" type="pres">
      <dgm:prSet presAssocID="{03C30929-F9B0-40A5-8DAF-406CDCDCD18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CB816AB-0BC8-497A-9F8F-2943B6C82F38}" type="pres">
      <dgm:prSet presAssocID="{03C30929-F9B0-40A5-8DAF-406CDCDCD182}" presName="Triangle" presStyleLbl="alignNode1" presStyleIdx="7" presStyleCnt="9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8" presStyleCnt="9"/>
      <dgm:spPr/>
    </dgm:pt>
    <dgm:pt modelId="{83CA91AA-6663-421B-8A4A-932FAAE14625}" type="pres">
      <dgm:prSet presAssocID="{33E6E5C9-6B01-4221-8A8E-01AF35DB520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380D8B15-0A7A-48B6-B4D7-6AC2EFB41009}" srcId="{91841FAF-505A-4A39-9CE6-FCBC185FC6D7}" destId="{03C30929-F9B0-40A5-8DAF-406CDCDCD182}" srcOrd="3" destOrd="0" parTransId="{76B03D51-E6EE-4E5D-AE2B-C8DEC844F78A}" sibTransId="{FCBE1E9A-53E1-4B00-AFF5-9307A9A0FF32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8DEC16B3-02D9-4005-B795-1D04F8BBF6E9}" srcId="{91841FAF-505A-4A39-9CE6-FCBC185FC6D7}" destId="{33E6E5C9-6B01-4221-8A8E-01AF35DB520A}" srcOrd="4" destOrd="0" parTransId="{BD8E5EC3-6756-49D5-89CD-7FECD5563880}" sibTransId="{5534E228-B905-44AD-BDA3-E2A644CBBD87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6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7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8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442386" y="2245839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224242" y="2895561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</a:t>
          </a:r>
          <a:r>
            <a:rPr lang="es-CL" sz="2000" kern="1200" dirty="0"/>
            <a:t>.</a:t>
          </a:r>
        </a:p>
      </dsp:txBody>
      <dsp:txXfrm>
        <a:off x="224242" y="2895561"/>
        <a:ext cx="1963196" cy="1720856"/>
      </dsp:txXfrm>
    </dsp:sp>
    <dsp:sp modelId="{D3E32C7C-81E4-4658-B037-D6E94F89FD96}">
      <dsp:nvSpPr>
        <dsp:cNvPr id="0" name=""/>
        <dsp:cNvSpPr/>
      </dsp:nvSpPr>
      <dsp:spPr>
        <a:xfrm>
          <a:off x="1817024" y="2085746"/>
          <a:ext cx="370414" cy="3704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845722" y="1651131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2627578" y="2300853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motivacional.</a:t>
          </a:r>
        </a:p>
      </dsp:txBody>
      <dsp:txXfrm>
        <a:off x="2627578" y="2300853"/>
        <a:ext cx="1963196" cy="1720856"/>
      </dsp:txXfrm>
    </dsp:sp>
    <dsp:sp modelId="{8387026E-3EFB-4DC0-9BDC-87F4CCFF05B5}">
      <dsp:nvSpPr>
        <dsp:cNvPr id="0" name=""/>
        <dsp:cNvSpPr/>
      </dsp:nvSpPr>
      <dsp:spPr>
        <a:xfrm>
          <a:off x="4220359" y="1491038"/>
          <a:ext cx="370414" cy="37041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5249057" y="1056423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5030913" y="1706145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 de Operatoria.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ejercicios.</a:t>
          </a:r>
        </a:p>
      </dsp:txBody>
      <dsp:txXfrm>
        <a:off x="5030913" y="1706145"/>
        <a:ext cx="1963196" cy="1720856"/>
      </dsp:txXfrm>
    </dsp:sp>
    <dsp:sp modelId="{825938EE-3CFC-46A0-8181-7C81070E5CC8}">
      <dsp:nvSpPr>
        <dsp:cNvPr id="0" name=""/>
        <dsp:cNvSpPr/>
      </dsp:nvSpPr>
      <dsp:spPr>
        <a:xfrm>
          <a:off x="6623695" y="896330"/>
          <a:ext cx="370414" cy="37041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7652393" y="461715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7434249" y="1111438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Resolver ejercicios de operaciones básicas.</a:t>
          </a:r>
        </a:p>
      </dsp:txBody>
      <dsp:txXfrm>
        <a:off x="7434249" y="1111438"/>
        <a:ext cx="1963196" cy="1720856"/>
      </dsp:txXfrm>
    </dsp:sp>
    <dsp:sp modelId="{ACB816AB-0BC8-497A-9F8F-2943B6C82F38}">
      <dsp:nvSpPr>
        <dsp:cNvPr id="0" name=""/>
        <dsp:cNvSpPr/>
      </dsp:nvSpPr>
      <dsp:spPr>
        <a:xfrm>
          <a:off x="9027031" y="301623"/>
          <a:ext cx="370414" cy="37041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055729" y="-132991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9837585" y="516730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kern="1200" dirty="0"/>
            <a:t>.</a:t>
          </a:r>
        </a:p>
      </dsp:txBody>
      <dsp:txXfrm>
        <a:off x="9837585" y="516730"/>
        <a:ext cx="1963196" cy="1720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87510" y="1985930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93008" y="2565237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</a:t>
          </a:r>
          <a:r>
            <a:rPr lang="es-CL" sz="2000" kern="1200" dirty="0"/>
            <a:t>.</a:t>
          </a:r>
        </a:p>
      </dsp:txBody>
      <dsp:txXfrm>
        <a:off x="193008" y="2565237"/>
        <a:ext cx="1750432" cy="1534356"/>
      </dsp:txXfrm>
    </dsp:sp>
    <dsp:sp modelId="{D3E32C7C-81E4-4658-B037-D6E94F89FD96}">
      <dsp:nvSpPr>
        <dsp:cNvPr id="0" name=""/>
        <dsp:cNvSpPr/>
      </dsp:nvSpPr>
      <dsp:spPr>
        <a:xfrm>
          <a:off x="1613170" y="1843187"/>
          <a:ext cx="330270" cy="33027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530381" y="1455674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2335879" y="2034982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motivacional.</a:t>
          </a:r>
        </a:p>
      </dsp:txBody>
      <dsp:txXfrm>
        <a:off x="2335879" y="2034982"/>
        <a:ext cx="1750432" cy="1534356"/>
      </dsp:txXfrm>
    </dsp:sp>
    <dsp:sp modelId="{8387026E-3EFB-4DC0-9BDC-87F4CCFF05B5}">
      <dsp:nvSpPr>
        <dsp:cNvPr id="0" name=""/>
        <dsp:cNvSpPr/>
      </dsp:nvSpPr>
      <dsp:spPr>
        <a:xfrm>
          <a:off x="3756041" y="1312931"/>
          <a:ext cx="330270" cy="33027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4673253" y="925418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4478750" y="1504726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 de Operatoria.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ejercicios.</a:t>
          </a:r>
        </a:p>
      </dsp:txBody>
      <dsp:txXfrm>
        <a:off x="4478750" y="1504726"/>
        <a:ext cx="1750432" cy="1534356"/>
      </dsp:txXfrm>
    </dsp:sp>
    <dsp:sp modelId="{825938EE-3CFC-46A0-8181-7C81070E5CC8}">
      <dsp:nvSpPr>
        <dsp:cNvPr id="0" name=""/>
        <dsp:cNvSpPr/>
      </dsp:nvSpPr>
      <dsp:spPr>
        <a:xfrm>
          <a:off x="5898912" y="782676"/>
          <a:ext cx="330270" cy="33027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6816124" y="395163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6621621" y="974470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Resolver ejercicios de operaciones básicas.</a:t>
          </a:r>
        </a:p>
      </dsp:txBody>
      <dsp:txXfrm>
        <a:off x="6621621" y="974470"/>
        <a:ext cx="1750432" cy="1534356"/>
      </dsp:txXfrm>
    </dsp:sp>
    <dsp:sp modelId="{ACB816AB-0BC8-497A-9F8F-2943B6C82F38}">
      <dsp:nvSpPr>
        <dsp:cNvPr id="0" name=""/>
        <dsp:cNvSpPr/>
      </dsp:nvSpPr>
      <dsp:spPr>
        <a:xfrm>
          <a:off x="8041783" y="252420"/>
          <a:ext cx="330270" cy="33027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8958995" y="-135092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8764492" y="444215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764492" y="444215"/>
        <a:ext cx="1750432" cy="1534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FM-Dksjlox0&amp;t=25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9XNxNDw3YAw" TargetMode="Externa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s://www.youtube.com/watch?v=drMZ9uaF1ME&amp;t=235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B5u8i-sN_g" TargetMode="Externa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47.png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6.wmf"/><Relationship Id="rId7" Type="http://schemas.openxmlformats.org/officeDocument/2006/relationships/image" Target="../media/image15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438" y="292866"/>
            <a:ext cx="8458200" cy="1828800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br>
              <a:rPr lang="es-ES" sz="72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72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72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72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7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atemática</a:t>
            </a:r>
            <a:endParaRPr lang="es-ES" sz="7200" b="0" i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2348880"/>
            <a:ext cx="72008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12"/>
              </a:spcBef>
              <a:buNone/>
            </a:pPr>
            <a:r>
              <a:rPr lang="es-ES" sz="36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3600" b="0" i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aterial RETROALIMENTACIÓN-          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s-ES" sz="3600" b="0" i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4° básico</a:t>
            </a:r>
            <a:r>
              <a:rPr lang="es-ES" sz="36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rofesoras</a:t>
            </a:r>
            <a:r>
              <a:rPr lang="es-ES" sz="36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sz="3600" b="0" i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erónica Maldonado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36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ayte Carrasco</a:t>
            </a:r>
          </a:p>
          <a:p>
            <a:pPr algn="just">
              <a:spcBef>
                <a:spcPts val="12"/>
              </a:spcBef>
            </a:pPr>
            <a:endParaRPr lang="es-ES" sz="3600" b="0" i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olegio </a:t>
            </a:r>
            <a:r>
              <a:rPr lang="es-ES" sz="36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urora de </a:t>
            </a:r>
            <a:r>
              <a:rPr lang="es-ES" sz="36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s-ES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ile - </a:t>
            </a:r>
            <a:r>
              <a:rPr lang="es-ES" sz="36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3600" b="0" i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176120" y="188640"/>
            <a:ext cx="4248472" cy="1440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IMPRIMIR</a:t>
            </a:r>
          </a:p>
        </p:txBody>
      </p:sp>
      <p:pic>
        <p:nvPicPr>
          <p:cNvPr id="6" name="Picture 2" descr="Colegio Aurora de Chile - CONTÁCTENOS">
            <a:extLst>
              <a:ext uri="{FF2B5EF4-FFF2-40B4-BE49-F238E27FC236}">
                <a16:creationId xmlns:a16="http://schemas.microsoft.com/office/drawing/2014/main" id="{016073FE-F165-4843-A185-7BCB6FD1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480"/>
            <a:ext cx="25527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tudiantes Gif Animado - Gifs animados estudiantes 4843196">
            <a:extLst>
              <a:ext uri="{FF2B5EF4-FFF2-40B4-BE49-F238E27FC236}">
                <a16:creationId xmlns:a16="http://schemas.microsoft.com/office/drawing/2014/main" id="{D0782802-606E-4B7A-9DB1-D2D7451BE0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03" y="3260171"/>
            <a:ext cx="37114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  <a:r>
              <a:rPr lang="es-CL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</a:p>
        </p:txBody>
      </p:sp>
    </p:spTree>
    <p:extLst>
      <p:ext uri="{BB962C8B-B14F-4D97-AF65-F5344CB8AC3E}">
        <p14:creationId xmlns:p14="http://schemas.microsoft.com/office/powerpoint/2010/main" val="11051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.857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</a:p>
        </p:txBody>
      </p:sp>
    </p:spTree>
    <p:extLst>
      <p:ext uri="{BB962C8B-B14F-4D97-AF65-F5344CB8AC3E}">
        <p14:creationId xmlns:p14="http://schemas.microsoft.com/office/powerpoint/2010/main" val="3120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8.201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</a:p>
        </p:txBody>
      </p:sp>
    </p:spTree>
    <p:extLst>
      <p:ext uri="{BB962C8B-B14F-4D97-AF65-F5344CB8AC3E}">
        <p14:creationId xmlns:p14="http://schemas.microsoft.com/office/powerpoint/2010/main" val="21727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6.51</a:t>
            </a:r>
            <a:r>
              <a:rPr lang="es-CL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</a:p>
        </p:txBody>
      </p:sp>
    </p:spTree>
    <p:extLst>
      <p:ext uri="{BB962C8B-B14F-4D97-AF65-F5344CB8AC3E}">
        <p14:creationId xmlns:p14="http://schemas.microsoft.com/office/powerpoint/2010/main" val="8545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287.</a:t>
            </a:r>
            <a:r>
              <a:rPr lang="es-CL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</a:p>
        </p:txBody>
      </p:sp>
    </p:spTree>
    <p:extLst>
      <p:ext uri="{BB962C8B-B14F-4D97-AF65-F5344CB8AC3E}">
        <p14:creationId xmlns:p14="http://schemas.microsoft.com/office/powerpoint/2010/main" val="39455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19" y="5355829"/>
            <a:ext cx="12893521" cy="2158999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25" y="297408"/>
            <a:ext cx="6555466" cy="6336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33" y="3838627"/>
            <a:ext cx="2107886" cy="2795036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3757" y="4381436"/>
            <a:ext cx="1874636" cy="1936548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171" y="3941573"/>
            <a:ext cx="142901" cy="139662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6506" y="3986207"/>
            <a:ext cx="69831" cy="47514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6439" y="3919616"/>
            <a:ext cx="73070" cy="58672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112" y="3249743"/>
            <a:ext cx="1139612" cy="1047464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3445" y="3524388"/>
            <a:ext cx="630278" cy="772819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7537" y="3557503"/>
            <a:ext cx="11159" cy="80989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112" y="3809830"/>
            <a:ext cx="615880" cy="484137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079" y="3697165"/>
            <a:ext cx="61912" cy="84229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171" y="3608257"/>
            <a:ext cx="366792" cy="220651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0499" y="3700404"/>
            <a:ext cx="92148" cy="65152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1658" y="3325694"/>
            <a:ext cx="534890" cy="45894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79407" y="3440158"/>
            <a:ext cx="447422" cy="187176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1658" y="3451317"/>
            <a:ext cx="534890" cy="333317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7834" y="3627334"/>
            <a:ext cx="98267" cy="61912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069" y="3854465"/>
            <a:ext cx="61912" cy="50753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79499" y="3513229"/>
            <a:ext cx="263486" cy="30776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3942" y="3820989"/>
            <a:ext cx="25557" cy="44634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3875" y="3233905"/>
            <a:ext cx="1169848" cy="1090298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4942" y="3281419"/>
            <a:ext cx="593923" cy="53633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5516" y="3605017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182" y="3681327"/>
            <a:ext cx="139662" cy="106546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3446" y="3759077"/>
            <a:ext cx="128863" cy="106546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899992" y="3832147"/>
            <a:ext cx="106186" cy="95388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2446" y="3700405"/>
            <a:ext cx="127063" cy="120584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8992" y="3784634"/>
            <a:ext cx="126704" cy="117345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6337" y="3860584"/>
            <a:ext cx="115905" cy="103307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2615" y="3820989"/>
            <a:ext cx="109426" cy="95388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242" y="3901978"/>
            <a:ext cx="114105" cy="95388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7428" y="3971809"/>
            <a:ext cx="114465" cy="87469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4773" y="3919616"/>
            <a:ext cx="173137" cy="191855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1811" y="5310115"/>
            <a:ext cx="77750" cy="50753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6379" y="5310115"/>
            <a:ext cx="52193" cy="50753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39561" y="5312995"/>
            <a:ext cx="84229" cy="66951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5872" y="5320913"/>
            <a:ext cx="73070" cy="95388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4298" y="5372027"/>
            <a:ext cx="215972" cy="7775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5210" y="5665389"/>
            <a:ext cx="506094" cy="38587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5210" y="5749618"/>
            <a:ext cx="139662" cy="301641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132" y="6127569"/>
            <a:ext cx="430144" cy="326837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122" y="5419541"/>
            <a:ext cx="469739" cy="355634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2893" y="5881361"/>
            <a:ext cx="495296" cy="388749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122" y="5441858"/>
            <a:ext cx="245848" cy="333317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2893" y="5998705"/>
            <a:ext cx="215972" cy="271405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7368" y="5525727"/>
            <a:ext cx="147581" cy="561887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1811" y="6160684"/>
            <a:ext cx="61912" cy="69831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097" y="5284559"/>
            <a:ext cx="611200" cy="1187125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8495" y="4297207"/>
            <a:ext cx="773179" cy="774619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0822" y="4459186"/>
            <a:ext cx="520852" cy="61264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5794" y="4313045"/>
            <a:ext cx="498175" cy="109426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1565" y="4408433"/>
            <a:ext cx="66591" cy="7595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3298" y="4268771"/>
            <a:ext cx="845890" cy="84265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1227" y="4422471"/>
            <a:ext cx="377951" cy="411426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8848" y="3392644"/>
            <a:ext cx="95028" cy="8063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034" y="3043130"/>
            <a:ext cx="133183" cy="92148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014" y="3208349"/>
            <a:ext cx="314239" cy="128503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0636" y="3000296"/>
            <a:ext cx="176377" cy="165218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017" y="3367088"/>
            <a:ext cx="206253" cy="138222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2538" y="3179912"/>
            <a:ext cx="384070" cy="193655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406" y="4808340"/>
            <a:ext cx="1642826" cy="1623749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406" y="5013154"/>
            <a:ext cx="1637787" cy="1418935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5853" y="4643122"/>
            <a:ext cx="455341" cy="138222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09543" y="4646361"/>
            <a:ext cx="66591" cy="131743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7937" y="4702154"/>
            <a:ext cx="61912" cy="112665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328" y="4646361"/>
            <a:ext cx="499975" cy="15730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8729" y="4679837"/>
            <a:ext cx="47514" cy="101507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433" y="4660760"/>
            <a:ext cx="92148" cy="120584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6581" y="4668679"/>
            <a:ext cx="80989" cy="112665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2936" y="6418051"/>
            <a:ext cx="201574" cy="53633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181" y="6392494"/>
            <a:ext cx="371472" cy="146141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187" y="4711513"/>
            <a:ext cx="66951" cy="122384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2842" y="6387815"/>
            <a:ext cx="179257" cy="58672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1776" y="6432089"/>
            <a:ext cx="290482" cy="120584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607" y="3146437"/>
            <a:ext cx="2350854" cy="1550678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7954" y="3146437"/>
            <a:ext cx="179617" cy="120584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159" y="3182792"/>
            <a:ext cx="308120" cy="161979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607" y="3462475"/>
            <a:ext cx="631718" cy="501415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346" y="3454557"/>
            <a:ext cx="1396978" cy="1242558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095" y="3440158"/>
            <a:ext cx="487377" cy="46182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7817" y="6420930"/>
            <a:ext cx="277884" cy="103307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3859" y="6418051"/>
            <a:ext cx="341236" cy="109426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068" y="1601878"/>
            <a:ext cx="1514323" cy="679592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8850" y="1921156"/>
            <a:ext cx="765260" cy="712707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105" y="2186082"/>
            <a:ext cx="77750" cy="7307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395" y="2186082"/>
            <a:ext cx="75950" cy="7307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307" y="703795"/>
            <a:ext cx="2819153" cy="1504604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039" y="1411463"/>
            <a:ext cx="565126" cy="338356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308" y="1379787"/>
            <a:ext cx="1455650" cy="828612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014" y="1448178"/>
            <a:ext cx="677792" cy="69039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2680" y="1862484"/>
            <a:ext cx="820333" cy="715587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8952" y="1892360"/>
            <a:ext cx="2395488" cy="1352344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39528" y="1819650"/>
            <a:ext cx="73070" cy="53633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068" y="1601878"/>
            <a:ext cx="1514323" cy="547849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455" y="2071977"/>
            <a:ext cx="1653985" cy="1169848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6642" y="3263781"/>
            <a:ext cx="304880" cy="187536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116" y="3201869"/>
            <a:ext cx="311000" cy="263486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0701" y="3241824"/>
            <a:ext cx="311000" cy="7775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3832" y="2387656"/>
            <a:ext cx="285803" cy="176377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1937" y="2362459"/>
            <a:ext cx="311000" cy="201574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061" y="913288"/>
            <a:ext cx="864967" cy="407827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056" y="1045030"/>
            <a:ext cx="92148" cy="114105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7954" y="1052949"/>
            <a:ext cx="68391" cy="7595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0549" y="2208399"/>
            <a:ext cx="193655" cy="193655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029" y="2357419"/>
            <a:ext cx="161619" cy="246208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6811" y="2673459"/>
            <a:ext cx="652235" cy="22713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6795" y="1921156"/>
            <a:ext cx="238289" cy="102947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7723" y="2163765"/>
            <a:ext cx="164859" cy="182856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433" y="2163765"/>
            <a:ext cx="165218" cy="182856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8882" y="4705034"/>
            <a:ext cx="21957" cy="7631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09635" y="4708273"/>
            <a:ext cx="19078" cy="69831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046" y="4741749"/>
            <a:ext cx="14398" cy="17278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7564" y="4690996"/>
            <a:ext cx="19078" cy="7595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449" y="644763"/>
            <a:ext cx="3042684" cy="5941386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6574" y="3868503"/>
            <a:ext cx="117705" cy="190775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281" y="4419591"/>
            <a:ext cx="117345" cy="149021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6549" y="4433629"/>
            <a:ext cx="131743" cy="212732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176" y="3868503"/>
            <a:ext cx="122384" cy="147941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604" y="3370328"/>
            <a:ext cx="2393688" cy="1682421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7962" y="3494152"/>
            <a:ext cx="2358773" cy="1558597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509" y="3473274"/>
            <a:ext cx="2101406" cy="1436573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509" y="3560743"/>
            <a:ext cx="2101406" cy="1349104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367" y="3319574"/>
            <a:ext cx="2430044" cy="1744333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5980" y="3630574"/>
            <a:ext cx="296601" cy="582404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3740" y="3832148"/>
            <a:ext cx="208053" cy="296961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2828" y="3803711"/>
            <a:ext cx="198694" cy="333317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7641" y="3678088"/>
            <a:ext cx="206613" cy="45894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2926" y="3644972"/>
            <a:ext cx="233250" cy="447422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8662" y="3820989"/>
            <a:ext cx="212732" cy="238289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427" y="4246454"/>
            <a:ext cx="411066" cy="472978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455" y="4341841"/>
            <a:ext cx="198334" cy="30452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465" y="4235295"/>
            <a:ext cx="206253" cy="439863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194" y="4386115"/>
            <a:ext cx="237929" cy="271405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166" y="4378196"/>
            <a:ext cx="198334" cy="223891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1778" y="4187781"/>
            <a:ext cx="77750" cy="388749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2968" y="3641732"/>
            <a:ext cx="450661" cy="53813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449" y="3739999"/>
            <a:ext cx="523732" cy="532011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449" y="3714803"/>
            <a:ext cx="534890" cy="593563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2968" y="3627334"/>
            <a:ext cx="484137" cy="574845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Elipse 234"/>
          <p:cNvSpPr/>
          <p:nvPr/>
        </p:nvSpPr>
        <p:spPr>
          <a:xfrm>
            <a:off x="6258864" y="188640"/>
            <a:ext cx="5672700" cy="27054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¿Cuántas respuestas correctas obtuviste?</a:t>
            </a:r>
          </a:p>
        </p:txBody>
      </p:sp>
      <p:pic>
        <p:nvPicPr>
          <p:cNvPr id="236" name="Picture 2" descr="Resultado de imagen de felicitaciones animad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96" y="2936945"/>
            <a:ext cx="3333316" cy="23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39020" y="-10535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4E312F-1F33-4F50-97ED-FA44AD122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66" t="42102" r="34053" b="30230"/>
          <a:stretch/>
        </p:blipFill>
        <p:spPr>
          <a:xfrm>
            <a:off x="803411" y="3007456"/>
            <a:ext cx="10585177" cy="3276114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3376DF-3D13-46CA-B9C4-3B43F88B0DC4}"/>
              </a:ext>
            </a:extLst>
          </p:cNvPr>
          <p:cNvSpPr/>
          <p:nvPr/>
        </p:nvSpPr>
        <p:spPr>
          <a:xfrm>
            <a:off x="3065602" y="64067"/>
            <a:ext cx="5976664" cy="1538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3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Para reforzar el Valor Posicional, debes desarrollar el siguiente ejercicio.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22497" y="1857167"/>
            <a:ext cx="2262191" cy="1150288"/>
          </a:xfrm>
          <a:prstGeom prst="wedgeRoundRectCallout">
            <a:avLst>
              <a:gd name="adj1" fmla="val 125535"/>
              <a:gd name="adj2" fmla="val 6376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Escribe en tu cuaderno de asignatura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39020" y="-10535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3376DF-3D13-46CA-B9C4-3B43F88B0DC4}"/>
              </a:ext>
            </a:extLst>
          </p:cNvPr>
          <p:cNvSpPr/>
          <p:nvPr/>
        </p:nvSpPr>
        <p:spPr>
          <a:xfrm>
            <a:off x="3065602" y="64067"/>
            <a:ext cx="5976664" cy="1538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4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Para que puedan entender la descomposición aditiva, te envío solución de las actividades 3- 4 y 5.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22497" y="1857167"/>
            <a:ext cx="2262191" cy="1150288"/>
          </a:xfrm>
          <a:prstGeom prst="wedgeRoundRectCallout">
            <a:avLst>
              <a:gd name="adj1" fmla="val 125535"/>
              <a:gd name="adj2" fmla="val 6376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tus respuestas.</a:t>
            </a:r>
            <a:endParaRPr lang="es-C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C4BBE2F-04D4-4CDC-B2D2-0C674804512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61632" r="40610" b="17644"/>
          <a:stretch/>
        </p:blipFill>
        <p:spPr bwMode="auto">
          <a:xfrm>
            <a:off x="1147127" y="3166791"/>
            <a:ext cx="9897745" cy="299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162D39-0B36-4EDF-8545-8EA3B2892544}"/>
              </a:ext>
            </a:extLst>
          </p:cNvPr>
          <p:cNvSpPr txBox="1"/>
          <p:nvPr/>
        </p:nvSpPr>
        <p:spPr>
          <a:xfrm>
            <a:off x="1439296" y="370704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462.072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0FE77E-ADA0-49DD-94E6-6027E83F3084}"/>
              </a:ext>
            </a:extLst>
          </p:cNvPr>
          <p:cNvSpPr txBox="1"/>
          <p:nvPr/>
        </p:nvSpPr>
        <p:spPr>
          <a:xfrm>
            <a:off x="6558022" y="370704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400.000+60.000+2.000+0+70 +2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18A027-47B7-40F0-91B8-B85923F9ADB4}"/>
              </a:ext>
            </a:extLst>
          </p:cNvPr>
          <p:cNvSpPr txBox="1"/>
          <p:nvPr/>
        </p:nvSpPr>
        <p:spPr>
          <a:xfrm>
            <a:off x="1460313" y="4146009"/>
            <a:ext cx="125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306.390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B79597-AB7E-46CF-A59C-95290B443CB9}"/>
              </a:ext>
            </a:extLst>
          </p:cNvPr>
          <p:cNvSpPr txBox="1"/>
          <p:nvPr/>
        </p:nvSpPr>
        <p:spPr>
          <a:xfrm>
            <a:off x="3065602" y="4182184"/>
            <a:ext cx="353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3CM+0DM+6UM+3C+9D+0U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BA8B48-A540-4CCE-BF0E-BC1A14ED53D3}"/>
              </a:ext>
            </a:extLst>
          </p:cNvPr>
          <p:cNvSpPr txBox="1"/>
          <p:nvPr/>
        </p:nvSpPr>
        <p:spPr>
          <a:xfrm>
            <a:off x="1439296" y="45719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220.369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399929-D8EB-44AD-B044-F61C7B474719}"/>
              </a:ext>
            </a:extLst>
          </p:cNvPr>
          <p:cNvSpPr txBox="1"/>
          <p:nvPr/>
        </p:nvSpPr>
        <p:spPr>
          <a:xfrm>
            <a:off x="6551849" y="4585958"/>
            <a:ext cx="450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200.000 +20.000 +0 +300 +60 +9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890457-F8FB-4AE1-A374-AEC0D1BF9CC6}"/>
              </a:ext>
            </a:extLst>
          </p:cNvPr>
          <p:cNvSpPr txBox="1"/>
          <p:nvPr/>
        </p:nvSpPr>
        <p:spPr>
          <a:xfrm>
            <a:off x="3065602" y="506476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6CM+8DM+3UM+1C+9D+4U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E7A591-901A-4212-B4DA-75F6EEB79FF9}"/>
              </a:ext>
            </a:extLst>
          </p:cNvPr>
          <p:cNvSpPr txBox="1"/>
          <p:nvPr/>
        </p:nvSpPr>
        <p:spPr>
          <a:xfrm>
            <a:off x="6551849" y="4964202"/>
            <a:ext cx="450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600.000+80.000+3.000+100+90+4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62CF43-C85C-4903-80E2-FA03374FC836}"/>
              </a:ext>
            </a:extLst>
          </p:cNvPr>
          <p:cNvSpPr txBox="1"/>
          <p:nvPr/>
        </p:nvSpPr>
        <p:spPr>
          <a:xfrm>
            <a:off x="1537702" y="54444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126.205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29A3F-B3EA-490D-A763-0CC6DACB5AA6}"/>
              </a:ext>
            </a:extLst>
          </p:cNvPr>
          <p:cNvSpPr txBox="1"/>
          <p:nvPr/>
        </p:nvSpPr>
        <p:spPr>
          <a:xfrm>
            <a:off x="3015679" y="546568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1CM+2DM+6UM+2C+0D+5U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A2913F4-91FA-4E65-94E7-6CA63D54665A}"/>
              </a:ext>
            </a:extLst>
          </p:cNvPr>
          <p:cNvSpPr/>
          <p:nvPr/>
        </p:nvSpPr>
        <p:spPr>
          <a:xfrm>
            <a:off x="4764920" y="2333096"/>
            <a:ext cx="2578027" cy="5221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3</a:t>
            </a:r>
          </a:p>
        </p:txBody>
      </p:sp>
    </p:spTree>
    <p:extLst>
      <p:ext uri="{BB962C8B-B14F-4D97-AF65-F5344CB8AC3E}">
        <p14:creationId xmlns:p14="http://schemas.microsoft.com/office/powerpoint/2010/main" val="22557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23550" y="-84580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3376DF-3D13-46CA-B9C4-3B43F88B0DC4}"/>
              </a:ext>
            </a:extLst>
          </p:cNvPr>
          <p:cNvSpPr/>
          <p:nvPr/>
        </p:nvSpPr>
        <p:spPr>
          <a:xfrm>
            <a:off x="3065602" y="64067"/>
            <a:ext cx="5976664" cy="1538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4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Para que puedan entender la descomposición aditiva, te envío solución de las actividades 3- 4 y 5.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22497" y="1602508"/>
            <a:ext cx="2262191" cy="1993556"/>
          </a:xfrm>
          <a:prstGeom prst="wedgeRoundRectCallout">
            <a:avLst>
              <a:gd name="adj1" fmla="val 132775"/>
              <a:gd name="adj2" fmla="val 4209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tus respuestas y escribe en tu cuaderno de asignatura</a:t>
            </a:r>
            <a:r>
              <a:rPr lang="es-CL" sz="2000" dirty="0"/>
              <a:t>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EA7E9D2-2310-416F-BED7-9E3F14D02FC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34364" r="47618" b="47683"/>
          <a:stretch/>
        </p:blipFill>
        <p:spPr bwMode="auto">
          <a:xfrm>
            <a:off x="1538287" y="3318293"/>
            <a:ext cx="9115425" cy="284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826CA395-F447-49F1-B8AF-8A3E2C3445BD}"/>
              </a:ext>
            </a:extLst>
          </p:cNvPr>
          <p:cNvSpPr/>
          <p:nvPr/>
        </p:nvSpPr>
        <p:spPr>
          <a:xfrm>
            <a:off x="4764920" y="2333096"/>
            <a:ext cx="2578027" cy="5221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51146D-377B-496D-860C-668C526073D0}"/>
              </a:ext>
            </a:extLst>
          </p:cNvPr>
          <p:cNvSpPr txBox="1"/>
          <p:nvPr/>
        </p:nvSpPr>
        <p:spPr>
          <a:xfrm>
            <a:off x="7599666" y="3437753"/>
            <a:ext cx="327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482.341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839B2-EACF-4A71-88A2-535C403300FB}"/>
              </a:ext>
            </a:extLst>
          </p:cNvPr>
          <p:cNvSpPr txBox="1"/>
          <p:nvPr/>
        </p:nvSpPr>
        <p:spPr>
          <a:xfrm>
            <a:off x="7651609" y="4082107"/>
            <a:ext cx="204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834.583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596F28-3AEB-43AE-80CA-9022257C24EB}"/>
              </a:ext>
            </a:extLst>
          </p:cNvPr>
          <p:cNvSpPr txBox="1"/>
          <p:nvPr/>
        </p:nvSpPr>
        <p:spPr>
          <a:xfrm>
            <a:off x="7666053" y="4738344"/>
            <a:ext cx="193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513.045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CABBAF2-D44D-483E-BFEA-B8DB2E5C855B}"/>
              </a:ext>
            </a:extLst>
          </p:cNvPr>
          <p:cNvSpPr txBox="1"/>
          <p:nvPr/>
        </p:nvSpPr>
        <p:spPr>
          <a:xfrm>
            <a:off x="7575301" y="53834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709.947</a:t>
            </a:r>
          </a:p>
        </p:txBody>
      </p:sp>
    </p:spTree>
    <p:extLst>
      <p:ext uri="{BB962C8B-B14F-4D97-AF65-F5344CB8AC3E}">
        <p14:creationId xmlns:p14="http://schemas.microsoft.com/office/powerpoint/2010/main" val="37545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39020" y="-10535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3376DF-3D13-46CA-B9C4-3B43F88B0DC4}"/>
              </a:ext>
            </a:extLst>
          </p:cNvPr>
          <p:cNvSpPr/>
          <p:nvPr/>
        </p:nvSpPr>
        <p:spPr>
          <a:xfrm>
            <a:off x="3065602" y="64067"/>
            <a:ext cx="5976664" cy="1538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4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Para que puedan entender la descomposición aditiva, te envío solución de las actividades 3- 4 y 5.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22497" y="1857167"/>
            <a:ext cx="2262191" cy="1150288"/>
          </a:xfrm>
          <a:prstGeom prst="wedgeRoundRectCallout">
            <a:avLst>
              <a:gd name="adj1" fmla="val 80288"/>
              <a:gd name="adj2" fmla="val 8274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con tus respuestas.</a:t>
            </a:r>
            <a:endParaRPr lang="es-CL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26CA395-F447-49F1-B8AF-8A3E2C3445BD}"/>
              </a:ext>
            </a:extLst>
          </p:cNvPr>
          <p:cNvSpPr/>
          <p:nvPr/>
        </p:nvSpPr>
        <p:spPr>
          <a:xfrm>
            <a:off x="4729881" y="1891691"/>
            <a:ext cx="2578027" cy="5221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5</a:t>
            </a:r>
          </a:p>
        </p:txBody>
      </p:sp>
      <p:pic>
        <p:nvPicPr>
          <p:cNvPr id="19" name="Marcador de contenido 3">
            <a:extLst>
              <a:ext uri="{FF2B5EF4-FFF2-40B4-BE49-F238E27FC236}">
                <a16:creationId xmlns:a16="http://schemas.microsoft.com/office/drawing/2014/main" id="{DA17A975-2885-47FB-AC60-B801EFFA2E2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9672" r="5662" b="1042"/>
          <a:stretch/>
        </p:blipFill>
        <p:spPr bwMode="auto">
          <a:xfrm>
            <a:off x="2976423" y="2557910"/>
            <a:ext cx="7776864" cy="4408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EB35646-E4EB-4C4A-A225-9806C47BDFF6}"/>
              </a:ext>
            </a:extLst>
          </p:cNvPr>
          <p:cNvSpPr txBox="1"/>
          <p:nvPr/>
        </p:nvSpPr>
        <p:spPr>
          <a:xfrm>
            <a:off x="9069387" y="3402001"/>
            <a:ext cx="226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2.583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F10B13-A10E-48E4-A59F-1F8CA5CCC90F}"/>
              </a:ext>
            </a:extLst>
          </p:cNvPr>
          <p:cNvSpPr txBox="1"/>
          <p:nvPr/>
        </p:nvSpPr>
        <p:spPr>
          <a:xfrm>
            <a:off x="3503712" y="3849656"/>
            <a:ext cx="44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Nueve ochocientos setenta y seis.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16C0A2-7437-47D3-A885-10F14A6E71EF}"/>
              </a:ext>
            </a:extLst>
          </p:cNvPr>
          <p:cNvSpPr txBox="1"/>
          <p:nvPr/>
        </p:nvSpPr>
        <p:spPr>
          <a:xfrm>
            <a:off x="3503712" y="4354109"/>
            <a:ext cx="44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Nueve mil seis.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F4EE24-33F0-42CA-A212-A89D92FA7908}"/>
              </a:ext>
            </a:extLst>
          </p:cNvPr>
          <p:cNvSpPr txBox="1"/>
          <p:nvPr/>
        </p:nvSpPr>
        <p:spPr>
          <a:xfrm>
            <a:off x="9042266" y="4892160"/>
            <a:ext cx="226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4.504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05F641A-7D87-45ED-88BC-021EBC640A0D}"/>
              </a:ext>
            </a:extLst>
          </p:cNvPr>
          <p:cNvSpPr txBox="1"/>
          <p:nvPr/>
        </p:nvSpPr>
        <p:spPr>
          <a:xfrm>
            <a:off x="8954953" y="5929450"/>
            <a:ext cx="226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48E0D60-D9B5-4F93-8081-7A080CED2A56}"/>
              </a:ext>
            </a:extLst>
          </p:cNvPr>
          <p:cNvSpPr txBox="1"/>
          <p:nvPr/>
        </p:nvSpPr>
        <p:spPr>
          <a:xfrm>
            <a:off x="3503712" y="6332268"/>
            <a:ext cx="44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Cinco mil doscientos tres.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EA82A4B-D3ED-4ECD-B4BA-C77255D823FB}"/>
              </a:ext>
            </a:extLst>
          </p:cNvPr>
          <p:cNvSpPr txBox="1"/>
          <p:nvPr/>
        </p:nvSpPr>
        <p:spPr>
          <a:xfrm>
            <a:off x="3503712" y="5353825"/>
            <a:ext cx="44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Siete mil quince.</a:t>
            </a:r>
          </a:p>
        </p:txBody>
      </p:sp>
    </p:spTree>
    <p:extLst>
      <p:ext uri="{BB962C8B-B14F-4D97-AF65-F5344CB8AC3E}">
        <p14:creationId xmlns:p14="http://schemas.microsoft.com/office/powerpoint/2010/main" val="40916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410757" y="844373"/>
            <a:ext cx="3788866" cy="4658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8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Queridos Estudiantes: </a:t>
            </a:r>
            <a:r>
              <a:rPr lang="es-CO" sz="2800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Esperamos estén muy bien en sus casas. Seleccionamos las actividades de ésta clase con mucha dedicación para que puedan aprender en sus hogares y puedan comparar sus respuestas.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36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¡Los extrañamos y queremos mucho!</a:t>
            </a:r>
            <a:endParaRPr lang="en-US" sz="3600" b="1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3706437" y="176596"/>
            <a:ext cx="5015587" cy="568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espedida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3" y="2824329"/>
            <a:ext cx="2753183" cy="26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39020" y="-10535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3376DF-3D13-46CA-B9C4-3B43F88B0DC4}"/>
              </a:ext>
            </a:extLst>
          </p:cNvPr>
          <p:cNvSpPr/>
          <p:nvPr/>
        </p:nvSpPr>
        <p:spPr>
          <a:xfrm>
            <a:off x="3065602" y="64067"/>
            <a:ext cx="5976664" cy="1538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referida a la Comparación y orden de números.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9008" y="3753387"/>
            <a:ext cx="2486944" cy="1859749"/>
          </a:xfrm>
          <a:prstGeom prst="wedgeRoundRectCallout">
            <a:avLst>
              <a:gd name="adj1" fmla="val 83305"/>
              <a:gd name="adj2" fmla="val -5132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Sólo Observa y LEE, para recordar.</a:t>
            </a:r>
            <a:endParaRPr lang="es-CL" sz="3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82D1506-0408-4CCA-A522-9FB9114AEBCD}"/>
              </a:ext>
            </a:extLst>
          </p:cNvPr>
          <p:cNvSpPr/>
          <p:nvPr/>
        </p:nvSpPr>
        <p:spPr>
          <a:xfrm>
            <a:off x="2615952" y="1851775"/>
            <a:ext cx="75845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RECORDEMOS?  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 comparar y ordenar números se puede utilizar la tabla posicional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importante es ubicar cada dígito del número en la posición que corresponda y comparar, de izquierda a derecha, las cifras que en cada número ocupan la misma posición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7DF5E719-184F-4268-8194-8B4403E4BE25}"/>
              </a:ext>
            </a:extLst>
          </p:cNvPr>
          <p:cNvSpPr txBox="1">
            <a:spLocks/>
          </p:cNvSpPr>
          <p:nvPr/>
        </p:nvSpPr>
        <p:spPr>
          <a:xfrm>
            <a:off x="2303748" y="3379541"/>
            <a:ext cx="8400764" cy="26497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estos son los Símbolos para comparar números: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5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mayor que</a:t>
            </a:r>
            <a:endParaRPr lang="es-CL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menor que</a:t>
            </a:r>
            <a:endParaRPr lang="es-CL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5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igual que</a:t>
            </a:r>
            <a:endParaRPr lang="es-CL" sz="5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CL" sz="5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L" dirty="0"/>
          </a:p>
        </p:txBody>
      </p:sp>
      <p:sp>
        <p:nvSpPr>
          <p:cNvPr id="28" name="Bocadillo: rectángulo con esquinas redondeadas 27">
            <a:extLst>
              <a:ext uri="{FF2B5EF4-FFF2-40B4-BE49-F238E27FC236}">
                <a16:creationId xmlns:a16="http://schemas.microsoft.com/office/drawing/2014/main" id="{8C2A3E7A-04A5-4289-A879-D6817837B8D3}"/>
              </a:ext>
            </a:extLst>
          </p:cNvPr>
          <p:cNvSpPr/>
          <p:nvPr/>
        </p:nvSpPr>
        <p:spPr>
          <a:xfrm>
            <a:off x="9685301" y="4819230"/>
            <a:ext cx="2396917" cy="1506686"/>
          </a:xfrm>
          <a:prstGeom prst="wedgeRoundRectCallout">
            <a:avLst>
              <a:gd name="adj1" fmla="val 50280"/>
              <a:gd name="adj2" fmla="val -784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Veamos un ejemplo?</a:t>
            </a:r>
            <a:endParaRPr lang="es-CL" sz="3200" dirty="0"/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08776677-E75D-47FD-AEEC-028F9775A517}"/>
              </a:ext>
            </a:extLst>
          </p:cNvPr>
          <p:cNvSpPr/>
          <p:nvPr/>
        </p:nvSpPr>
        <p:spPr>
          <a:xfrm>
            <a:off x="9833739" y="4172526"/>
            <a:ext cx="2171339" cy="4783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87211"/>
            <a:ext cx="11091664" cy="1325563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 las siguientes cifras y ubicarlas en la Tabla.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34347" r="28311" b="55280"/>
          <a:stretch/>
        </p:blipFill>
        <p:spPr bwMode="auto">
          <a:xfrm>
            <a:off x="839416" y="2980924"/>
            <a:ext cx="10513168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619566" y="5048820"/>
            <a:ext cx="3935760" cy="9318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y resolver en cuaderno de asignatura.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7003231" y="4625109"/>
            <a:ext cx="4979635" cy="1428501"/>
          </a:xfrm>
          <a:prstGeom prst="wedgeRoundRectCallout">
            <a:avLst>
              <a:gd name="adj1" fmla="val -53430"/>
              <a:gd name="adj2" fmla="val 65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olvides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cada dígito debe estar bien escrito, y uno en cada cuadrado de tu cuaderno.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3"/>
          <p:cNvPicPr/>
          <p:nvPr/>
        </p:nvPicPr>
        <p:blipFill>
          <a:blip r:embed="rId3"/>
          <a:stretch/>
        </p:blipFill>
        <p:spPr>
          <a:xfrm rot="1706193">
            <a:off x="241358" y="5254279"/>
            <a:ext cx="1364007" cy="1362704"/>
          </a:xfrm>
          <a:prstGeom prst="rect">
            <a:avLst/>
          </a:prstGeom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1770626-B236-4F34-9F8B-964D80940334}"/>
              </a:ext>
            </a:extLst>
          </p:cNvPr>
          <p:cNvSpPr/>
          <p:nvPr/>
        </p:nvSpPr>
        <p:spPr>
          <a:xfrm>
            <a:off x="1860171" y="2267046"/>
            <a:ext cx="29523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742.528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0194AB3-19BD-4B17-9D9D-47D10E0692B5}"/>
              </a:ext>
            </a:extLst>
          </p:cNvPr>
          <p:cNvSpPr/>
          <p:nvPr/>
        </p:nvSpPr>
        <p:spPr>
          <a:xfrm>
            <a:off x="7010872" y="2322736"/>
            <a:ext cx="29523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524.206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7AF9E5A-8D8A-420C-9029-A7257B46FE55}"/>
              </a:ext>
            </a:extLst>
          </p:cNvPr>
          <p:cNvSpPr/>
          <p:nvPr/>
        </p:nvSpPr>
        <p:spPr>
          <a:xfrm>
            <a:off x="5593160" y="3232952"/>
            <a:ext cx="720080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A49449C9-2614-47A2-ACA3-36A8177720C6}"/>
              </a:ext>
            </a:extLst>
          </p:cNvPr>
          <p:cNvSpPr/>
          <p:nvPr/>
        </p:nvSpPr>
        <p:spPr>
          <a:xfrm>
            <a:off x="4408509" y="1030732"/>
            <a:ext cx="2952327" cy="1039976"/>
          </a:xfrm>
          <a:prstGeom prst="wedgeEllipseCallout">
            <a:avLst>
              <a:gd name="adj1" fmla="val 573"/>
              <a:gd name="adj2" fmla="val 15149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 el símbolo correspondiente</a:t>
            </a:r>
            <a:r>
              <a:rPr lang="es-CL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Imagen 10" descr="Malo en matemáticas? la culpa es de la Mamá...">
            <a:extLst>
              <a:ext uri="{FF2B5EF4-FFF2-40B4-BE49-F238E27FC236}">
                <a16:creationId xmlns:a16="http://schemas.microsoft.com/office/drawing/2014/main" id="{91C8DAF5-FCBD-41F1-B811-536BDA334D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90" y="1030732"/>
            <a:ext cx="2067297" cy="1995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1D0B2E4-8BAA-4126-BE9C-1C6A88C25445}"/>
              </a:ext>
            </a:extLst>
          </p:cNvPr>
          <p:cNvSpPr/>
          <p:nvPr/>
        </p:nvSpPr>
        <p:spPr>
          <a:xfrm>
            <a:off x="695400" y="1124744"/>
            <a:ext cx="1848333" cy="891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41766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" grpId="0" animBg="1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39020" y="-10535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22497" y="1857167"/>
            <a:ext cx="2262191" cy="1150288"/>
          </a:xfrm>
          <a:prstGeom prst="wedgeRoundRectCallout">
            <a:avLst>
              <a:gd name="adj1" fmla="val 56759"/>
              <a:gd name="adj2" fmla="val 14444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con tus respuestas.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3215680" y="127931"/>
            <a:ext cx="5976664" cy="1538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referida a la Comparación y orden de números.</a:t>
            </a:r>
          </a:p>
        </p:txBody>
      </p:sp>
      <p:pic>
        <p:nvPicPr>
          <p:cNvPr id="27" name="Imagen 26" descr="Concepto de orden en números naturales -Orientacion Andujar">
            <a:extLst>
              <a:ext uri="{FF2B5EF4-FFF2-40B4-BE49-F238E27FC236}">
                <a16:creationId xmlns:a16="http://schemas.microsoft.com/office/drawing/2014/main" id="{4CB51B5C-D82E-4E86-8A3A-EF6AC34771C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-14415" r="3226" b="24992"/>
          <a:stretch/>
        </p:blipFill>
        <p:spPr bwMode="auto">
          <a:xfrm>
            <a:off x="2680020" y="1054644"/>
            <a:ext cx="8440127" cy="500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7A8DBD1-2B44-4985-B91D-DF508DB04546}"/>
              </a:ext>
            </a:extLst>
          </p:cNvPr>
          <p:cNvSpPr txBox="1"/>
          <p:nvPr/>
        </p:nvSpPr>
        <p:spPr>
          <a:xfrm>
            <a:off x="7616053" y="3957681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3C99637-348D-4071-8D13-247DD1CED3E1}"/>
              </a:ext>
            </a:extLst>
          </p:cNvPr>
          <p:cNvSpPr txBox="1"/>
          <p:nvPr/>
        </p:nvSpPr>
        <p:spPr>
          <a:xfrm>
            <a:off x="8599868" y="3941421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872C300-FBA1-4708-8D31-A46D61C99B09}"/>
              </a:ext>
            </a:extLst>
          </p:cNvPr>
          <p:cNvSpPr txBox="1"/>
          <p:nvPr/>
        </p:nvSpPr>
        <p:spPr>
          <a:xfrm>
            <a:off x="9431298" y="3932131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9A76E77-2F5E-48F1-9FD8-A48B1DF3EAEF}"/>
              </a:ext>
            </a:extLst>
          </p:cNvPr>
          <p:cNvSpPr txBox="1"/>
          <p:nvPr/>
        </p:nvSpPr>
        <p:spPr>
          <a:xfrm>
            <a:off x="10262728" y="3967376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DE4C8A8-D1DF-417C-BB4F-513F71D24983}"/>
              </a:ext>
            </a:extLst>
          </p:cNvPr>
          <p:cNvSpPr txBox="1"/>
          <p:nvPr/>
        </p:nvSpPr>
        <p:spPr>
          <a:xfrm>
            <a:off x="9094497" y="4974844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7850848-FAC4-43F9-8224-84AAE96809D8}"/>
              </a:ext>
            </a:extLst>
          </p:cNvPr>
          <p:cNvSpPr txBox="1"/>
          <p:nvPr/>
        </p:nvSpPr>
        <p:spPr>
          <a:xfrm>
            <a:off x="8140474" y="4946720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CCC262-002E-4906-BC58-13DA0102F19B}"/>
              </a:ext>
            </a:extLst>
          </p:cNvPr>
          <p:cNvSpPr txBox="1"/>
          <p:nvPr/>
        </p:nvSpPr>
        <p:spPr>
          <a:xfrm>
            <a:off x="9966490" y="4946720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6F8C931-13BD-400C-A762-3A101047C523}"/>
              </a:ext>
            </a:extLst>
          </p:cNvPr>
          <p:cNvSpPr txBox="1"/>
          <p:nvPr/>
        </p:nvSpPr>
        <p:spPr>
          <a:xfrm>
            <a:off x="7173970" y="4979651"/>
            <a:ext cx="5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3483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6473" y="-102859"/>
            <a:ext cx="2624059" cy="2176644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39020" y="-10535"/>
            <a:ext cx="2472367" cy="1835736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297198" y="2035102"/>
            <a:ext cx="2262191" cy="1150288"/>
          </a:xfrm>
          <a:prstGeom prst="wedgeRoundRectCallout">
            <a:avLst>
              <a:gd name="adj1" fmla="val 114072"/>
              <a:gd name="adj2" fmla="val 13139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con tus respuestas.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525925" y="79060"/>
            <a:ext cx="7458507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referida a la Comparación y orden de números.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345D641-3AFC-4DFB-8AF6-B78F155B4C0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9" t="24970" r="22095" b="33728"/>
          <a:stretch/>
        </p:blipFill>
        <p:spPr bwMode="auto">
          <a:xfrm>
            <a:off x="4097641" y="2193638"/>
            <a:ext cx="5112568" cy="4664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8723388-D908-4175-9721-C350369D348D}"/>
              </a:ext>
            </a:extLst>
          </p:cNvPr>
          <p:cNvSpPr/>
          <p:nvPr/>
        </p:nvSpPr>
        <p:spPr>
          <a:xfrm>
            <a:off x="2680020" y="1493913"/>
            <a:ext cx="7127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en tu cuaderno las siguientes cifras; luego, compara colocando      </a:t>
            </a:r>
          </a:p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el símbolo correspondiente (	&gt;  ,   &lt;   ,  =)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B5505B-ED91-4B8D-8430-BE0E6767EFDB}"/>
              </a:ext>
            </a:extLst>
          </p:cNvPr>
          <p:cNvSpPr txBox="1"/>
          <p:nvPr/>
        </p:nvSpPr>
        <p:spPr>
          <a:xfrm>
            <a:off x="5531998" y="5380976"/>
            <a:ext cx="765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FE412D-99BC-49D1-A3F9-FBADE1A976F0}"/>
              </a:ext>
            </a:extLst>
          </p:cNvPr>
          <p:cNvSpPr txBox="1"/>
          <p:nvPr/>
        </p:nvSpPr>
        <p:spPr>
          <a:xfrm>
            <a:off x="5583626" y="2672641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1E2AC6-3AF0-4C18-A1D5-1DC02508407D}"/>
              </a:ext>
            </a:extLst>
          </p:cNvPr>
          <p:cNvSpPr txBox="1"/>
          <p:nvPr/>
        </p:nvSpPr>
        <p:spPr>
          <a:xfrm>
            <a:off x="5626873" y="202473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D42A2A-1932-415A-9C0A-A242389EFF6F}"/>
              </a:ext>
            </a:extLst>
          </p:cNvPr>
          <p:cNvSpPr txBox="1"/>
          <p:nvPr/>
        </p:nvSpPr>
        <p:spPr>
          <a:xfrm>
            <a:off x="5616536" y="3325425"/>
            <a:ext cx="1076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F06A95-AEE8-4C23-834E-D21D5EC82FBB}"/>
              </a:ext>
            </a:extLst>
          </p:cNvPr>
          <p:cNvSpPr txBox="1"/>
          <p:nvPr/>
        </p:nvSpPr>
        <p:spPr>
          <a:xfrm rot="10800000">
            <a:off x="5389042" y="4163364"/>
            <a:ext cx="765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36962C2-6FFE-44CB-81A9-5A8B34AF7EB8}"/>
              </a:ext>
            </a:extLst>
          </p:cNvPr>
          <p:cNvSpPr txBox="1"/>
          <p:nvPr/>
        </p:nvSpPr>
        <p:spPr>
          <a:xfrm rot="10800000">
            <a:off x="5389042" y="4856255"/>
            <a:ext cx="765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ECE9EC8-7CA1-4030-A97D-CBE3AFCF0293}"/>
              </a:ext>
            </a:extLst>
          </p:cNvPr>
          <p:cNvSpPr txBox="1"/>
          <p:nvPr/>
        </p:nvSpPr>
        <p:spPr>
          <a:xfrm rot="10800000">
            <a:off x="5243966" y="6174088"/>
            <a:ext cx="765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739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77B148-0B99-45B4-A38C-0A597C6762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7200" r="22453" b="42975"/>
          <a:stretch/>
        </p:blipFill>
        <p:spPr bwMode="auto">
          <a:xfrm>
            <a:off x="941680" y="1196752"/>
            <a:ext cx="10878956" cy="406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D755EBF4-8267-4F25-94FF-86C630808472}"/>
              </a:ext>
            </a:extLst>
          </p:cNvPr>
          <p:cNvSpPr/>
          <p:nvPr/>
        </p:nvSpPr>
        <p:spPr>
          <a:xfrm>
            <a:off x="191344" y="5517232"/>
            <a:ext cx="2262191" cy="1150288"/>
          </a:xfrm>
          <a:prstGeom prst="wedgeRoundRectCallout">
            <a:avLst>
              <a:gd name="adj1" fmla="val -11877"/>
              <a:gd name="adj2" fmla="val -16930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con tus respuestas.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EA2B398-AE42-42FD-8417-88A3D27F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67" y="46464"/>
            <a:ext cx="10369153" cy="115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referida a la Comparación y orden de números.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F7A1F2-78EE-47C5-8051-04D6D89981F6}"/>
              </a:ext>
            </a:extLst>
          </p:cNvPr>
          <p:cNvSpPr txBox="1"/>
          <p:nvPr/>
        </p:nvSpPr>
        <p:spPr>
          <a:xfrm>
            <a:off x="2562708" y="342659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270.000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53E43F-2A63-4059-9817-9A72E0E54A0D}"/>
              </a:ext>
            </a:extLst>
          </p:cNvPr>
          <p:cNvSpPr txBox="1"/>
          <p:nvPr/>
        </p:nvSpPr>
        <p:spPr>
          <a:xfrm>
            <a:off x="8400256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670.000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9311BE-E5FA-4C0B-A8DE-21D8A2D2BBBC}"/>
              </a:ext>
            </a:extLst>
          </p:cNvPr>
          <p:cNvSpPr txBox="1"/>
          <p:nvPr/>
        </p:nvSpPr>
        <p:spPr>
          <a:xfrm>
            <a:off x="4011556" y="342659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370.000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3EE2BD-1EFF-416C-9505-67F4B976404F}"/>
              </a:ext>
            </a:extLst>
          </p:cNvPr>
          <p:cNvSpPr txBox="1"/>
          <p:nvPr/>
        </p:nvSpPr>
        <p:spPr>
          <a:xfrm>
            <a:off x="5377814" y="342739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470.000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952B4F-4AA7-47BA-B597-B79809E044A0}"/>
              </a:ext>
            </a:extLst>
          </p:cNvPr>
          <p:cNvSpPr txBox="1"/>
          <p:nvPr/>
        </p:nvSpPr>
        <p:spPr>
          <a:xfrm>
            <a:off x="6896472" y="342819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570.000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FAEDD1-B36C-4A59-9B6D-BCE901EA3967}"/>
              </a:ext>
            </a:extLst>
          </p:cNvPr>
          <p:cNvSpPr txBox="1"/>
          <p:nvPr/>
        </p:nvSpPr>
        <p:spPr>
          <a:xfrm>
            <a:off x="888029" y="34066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170.000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F8F998-FC1C-4E41-BD10-1F5DE52514D2}"/>
              </a:ext>
            </a:extLst>
          </p:cNvPr>
          <p:cNvSpPr txBox="1"/>
          <p:nvPr/>
        </p:nvSpPr>
        <p:spPr>
          <a:xfrm>
            <a:off x="7720811" y="434231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770.000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087291-F71E-442E-B84C-A2AF97BB7857}"/>
              </a:ext>
            </a:extLst>
          </p:cNvPr>
          <p:cNvSpPr txBox="1"/>
          <p:nvPr/>
        </p:nvSpPr>
        <p:spPr>
          <a:xfrm>
            <a:off x="3390800" y="434191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170.000</a:t>
            </a:r>
          </a:p>
        </p:txBody>
      </p:sp>
    </p:spTree>
    <p:extLst>
      <p:ext uri="{BB962C8B-B14F-4D97-AF65-F5344CB8AC3E}">
        <p14:creationId xmlns:p14="http://schemas.microsoft.com/office/powerpoint/2010/main" val="12121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D755EBF4-8267-4F25-94FF-86C630808472}"/>
              </a:ext>
            </a:extLst>
          </p:cNvPr>
          <p:cNvSpPr/>
          <p:nvPr/>
        </p:nvSpPr>
        <p:spPr>
          <a:xfrm>
            <a:off x="6287" y="1916832"/>
            <a:ext cx="2262191" cy="1150288"/>
          </a:xfrm>
          <a:prstGeom prst="wedgeRoundRectCallout">
            <a:avLst>
              <a:gd name="adj1" fmla="val 112314"/>
              <a:gd name="adj2" fmla="val 10028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con tus respuestas.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EA2B398-AE42-42FD-8417-88A3D27F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67" y="46464"/>
            <a:ext cx="10369153" cy="115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referida a la Comparación y orden de números.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7E124A0-90D2-43E2-A38A-FA2F61B3F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2" t="27222" r="49898" b="22439"/>
          <a:stretch/>
        </p:blipFill>
        <p:spPr>
          <a:xfrm>
            <a:off x="3863752" y="1300606"/>
            <a:ext cx="6984776" cy="54833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4A4A31-CB5E-4124-9C56-8B593E641E29}"/>
              </a:ext>
            </a:extLst>
          </p:cNvPr>
          <p:cNvSpPr txBox="1"/>
          <p:nvPr/>
        </p:nvSpPr>
        <p:spPr>
          <a:xfrm>
            <a:off x="8370456" y="25439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7.  6    4   9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C1AB7A5-A33F-421C-A083-2773E7B6A126}"/>
              </a:ext>
            </a:extLst>
          </p:cNvPr>
          <p:cNvSpPr txBox="1"/>
          <p:nvPr/>
        </p:nvSpPr>
        <p:spPr>
          <a:xfrm>
            <a:off x="4858138" y="289179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1.  8    9   7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5EA12D-C28E-4344-9AFF-B163994B8428}"/>
              </a:ext>
            </a:extLst>
          </p:cNvPr>
          <p:cNvSpPr txBox="1"/>
          <p:nvPr/>
        </p:nvSpPr>
        <p:spPr>
          <a:xfrm>
            <a:off x="4881600" y="322226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1.  8    9   1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6B81AF-D9FB-4B3F-B86B-C2C80335A3CE}"/>
              </a:ext>
            </a:extLst>
          </p:cNvPr>
          <p:cNvSpPr txBox="1"/>
          <p:nvPr/>
        </p:nvSpPr>
        <p:spPr>
          <a:xfrm>
            <a:off x="4881600" y="259519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1.  1    2   3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68166C-1695-40B4-9193-E4BA40857FA8}"/>
              </a:ext>
            </a:extLst>
          </p:cNvPr>
          <p:cNvSpPr txBox="1"/>
          <p:nvPr/>
        </p:nvSpPr>
        <p:spPr>
          <a:xfrm>
            <a:off x="8383396" y="288762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7.  6   4   8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AB56832-D180-4890-8BD6-062078D70199}"/>
              </a:ext>
            </a:extLst>
          </p:cNvPr>
          <p:cNvSpPr txBox="1"/>
          <p:nvPr/>
        </p:nvSpPr>
        <p:spPr>
          <a:xfrm>
            <a:off x="8359934" y="31855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7.  6    2   9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ED93E88-539F-4F01-A5CD-6FA50C096F51}"/>
              </a:ext>
            </a:extLst>
          </p:cNvPr>
          <p:cNvSpPr txBox="1"/>
          <p:nvPr/>
        </p:nvSpPr>
        <p:spPr>
          <a:xfrm>
            <a:off x="4727848" y="501808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4.  5    8   5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43EBA01-8FBC-4453-BEE6-95E1B3F17381}"/>
              </a:ext>
            </a:extLst>
          </p:cNvPr>
          <p:cNvSpPr txBox="1"/>
          <p:nvPr/>
        </p:nvSpPr>
        <p:spPr>
          <a:xfrm>
            <a:off x="4727848" y="535471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4.  5    9   3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14C0384-D576-4D69-AD79-42D7D80E8636}"/>
              </a:ext>
            </a:extLst>
          </p:cNvPr>
          <p:cNvSpPr txBox="1"/>
          <p:nvPr/>
        </p:nvSpPr>
        <p:spPr>
          <a:xfrm>
            <a:off x="4727848" y="56913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4.  9    3   5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D08D4F3-74B2-4AFE-997E-A430A59C8C66}"/>
              </a:ext>
            </a:extLst>
          </p:cNvPr>
          <p:cNvSpPr txBox="1"/>
          <p:nvPr/>
        </p:nvSpPr>
        <p:spPr>
          <a:xfrm>
            <a:off x="8339346" y="507048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9.  5    6   0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C71CEB-A25F-44EC-9E00-A19185A077E4}"/>
              </a:ext>
            </a:extLst>
          </p:cNvPr>
          <p:cNvSpPr txBox="1"/>
          <p:nvPr/>
        </p:nvSpPr>
        <p:spPr>
          <a:xfrm>
            <a:off x="8339346" y="5403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9.  5    5   9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B6706AF-5245-4656-8CC0-6D6828464F53}"/>
              </a:ext>
            </a:extLst>
          </p:cNvPr>
          <p:cNvSpPr txBox="1"/>
          <p:nvPr/>
        </p:nvSpPr>
        <p:spPr>
          <a:xfrm>
            <a:off x="8390017" y="57178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9.  5    3   1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BBCF39-9F8B-447E-8862-016A48233F80}"/>
              </a:ext>
            </a:extLst>
          </p:cNvPr>
          <p:cNvSpPr txBox="1"/>
          <p:nvPr/>
        </p:nvSpPr>
        <p:spPr>
          <a:xfrm>
            <a:off x="8951414" y="384568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7.648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52CF7D4-EC51-43D2-864C-B1C0E5EB5391}"/>
              </a:ext>
            </a:extLst>
          </p:cNvPr>
          <p:cNvSpPr txBox="1"/>
          <p:nvPr/>
        </p:nvSpPr>
        <p:spPr>
          <a:xfrm>
            <a:off x="9796509" y="38339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7.649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5ED35A1-5636-4A5C-93D6-CE65A2283BAB}"/>
              </a:ext>
            </a:extLst>
          </p:cNvPr>
          <p:cNvSpPr txBox="1"/>
          <p:nvPr/>
        </p:nvSpPr>
        <p:spPr>
          <a:xfrm>
            <a:off x="5309639" y="3869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1.891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2F0250F-8714-4072-8BBA-BA0E58C99B54}"/>
              </a:ext>
            </a:extLst>
          </p:cNvPr>
          <p:cNvSpPr txBox="1"/>
          <p:nvPr/>
        </p:nvSpPr>
        <p:spPr>
          <a:xfrm>
            <a:off x="4517551" y="3857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1.123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E01963-B48B-42B6-A5F9-A9F7ECAE2129}"/>
              </a:ext>
            </a:extLst>
          </p:cNvPr>
          <p:cNvSpPr txBox="1"/>
          <p:nvPr/>
        </p:nvSpPr>
        <p:spPr>
          <a:xfrm>
            <a:off x="8951181" y="62853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9.559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AAC79D-E73F-43AC-A4BD-6B0CA5A52D8B}"/>
              </a:ext>
            </a:extLst>
          </p:cNvPr>
          <p:cNvSpPr txBox="1"/>
          <p:nvPr/>
        </p:nvSpPr>
        <p:spPr>
          <a:xfrm>
            <a:off x="6170871" y="38339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1.897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028A2B3-F14A-43C5-90F1-0C4D8D857384}"/>
              </a:ext>
            </a:extLst>
          </p:cNvPr>
          <p:cNvSpPr txBox="1"/>
          <p:nvPr/>
        </p:nvSpPr>
        <p:spPr>
          <a:xfrm>
            <a:off x="8012802" y="3857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7.629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FC0503C-F3A7-451D-80DF-C79A7B4E71BB}"/>
              </a:ext>
            </a:extLst>
          </p:cNvPr>
          <p:cNvSpPr txBox="1"/>
          <p:nvPr/>
        </p:nvSpPr>
        <p:spPr>
          <a:xfrm>
            <a:off x="9803833" y="62853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9.560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72AED49-0519-430D-BE4B-A3EA0E0EDDB7}"/>
              </a:ext>
            </a:extLst>
          </p:cNvPr>
          <p:cNvSpPr txBox="1"/>
          <p:nvPr/>
        </p:nvSpPr>
        <p:spPr>
          <a:xfrm>
            <a:off x="4505940" y="62539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4.585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48E8EE7-56BE-4616-A6F1-7E8D55788761}"/>
              </a:ext>
            </a:extLst>
          </p:cNvPr>
          <p:cNvSpPr txBox="1"/>
          <p:nvPr/>
        </p:nvSpPr>
        <p:spPr>
          <a:xfrm>
            <a:off x="7987352" y="62984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9.531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7A36F76-3EE9-423B-95B1-3E69727A6C69}"/>
              </a:ext>
            </a:extLst>
          </p:cNvPr>
          <p:cNvSpPr txBox="1"/>
          <p:nvPr/>
        </p:nvSpPr>
        <p:spPr>
          <a:xfrm>
            <a:off x="6170871" y="62539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4.935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8750F1E-FEC2-41E2-980B-F343726DB217}"/>
              </a:ext>
            </a:extLst>
          </p:cNvPr>
          <p:cNvSpPr txBox="1"/>
          <p:nvPr/>
        </p:nvSpPr>
        <p:spPr>
          <a:xfrm>
            <a:off x="5309639" y="6305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4.593</a:t>
            </a:r>
          </a:p>
        </p:txBody>
      </p:sp>
      <p:pic>
        <p:nvPicPr>
          <p:cNvPr id="41" name="Picture 2" descr="de investigación | Cartoon gifs, Animation, Anime">
            <a:extLst>
              <a:ext uri="{FF2B5EF4-FFF2-40B4-BE49-F238E27FC236}">
                <a16:creationId xmlns:a16="http://schemas.microsoft.com/office/drawing/2014/main" id="{D69D9D2C-655B-4AAD-81E6-17E96D06B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4" y="4132724"/>
            <a:ext cx="1867425" cy="23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2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19336" y="1809041"/>
            <a:ext cx="2262191" cy="1150288"/>
          </a:xfrm>
          <a:prstGeom prst="wedgeRoundRectCallout">
            <a:avLst>
              <a:gd name="adj1" fmla="val 114072"/>
              <a:gd name="adj2" fmla="val 13139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y RECORDAR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6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DDB7E9-0093-45C6-9900-7F71478EDCB1}"/>
              </a:ext>
            </a:extLst>
          </p:cNvPr>
          <p:cNvSpPr/>
          <p:nvPr/>
        </p:nvSpPr>
        <p:spPr>
          <a:xfrm>
            <a:off x="4939977" y="1800759"/>
            <a:ext cx="3786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L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ué es un </a:t>
            </a:r>
            <a:r>
              <a:rPr lang="es-C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lgoritmo</a:t>
            </a:r>
            <a:r>
              <a:rPr lang="es-CL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sz="28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8743A67-6231-4A89-B17A-8E7C9384BEB3}"/>
              </a:ext>
            </a:extLst>
          </p:cNvPr>
          <p:cNvSpPr/>
          <p:nvPr/>
        </p:nvSpPr>
        <p:spPr>
          <a:xfrm>
            <a:off x="2639617" y="2499995"/>
            <a:ext cx="9073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C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algoritmo es un conjunto de operaciones que realizamos de forma ordenada y sistemática para hacer un cálculo.</a:t>
            </a:r>
            <a:endParaRPr lang="es-CL" sz="2800" dirty="0"/>
          </a:p>
        </p:txBody>
      </p:sp>
      <p:pic>
        <p:nvPicPr>
          <p:cNvPr id="19" name="Picture 4" descr="Common Core Math is Not the Enemy - Math Hacks - Medium">
            <a:extLst>
              <a:ext uri="{FF2B5EF4-FFF2-40B4-BE49-F238E27FC236}">
                <a16:creationId xmlns:a16="http://schemas.microsoft.com/office/drawing/2014/main" id="{2AB45027-D128-48A1-8D88-AF0E5919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702872"/>
            <a:ext cx="2267807" cy="25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4.Nbt.4 Addition And Subtraction Of Multi Digit Numbers - Lessons ...">
            <a:extLst>
              <a:ext uri="{FF2B5EF4-FFF2-40B4-BE49-F238E27FC236}">
                <a16:creationId xmlns:a16="http://schemas.microsoft.com/office/drawing/2014/main" id="{753B20AC-FC4C-4D9E-8FD7-336D3154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429000"/>
            <a:ext cx="2323840" cy="32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lamada rectangular redondeada 5">
            <a:extLst>
              <a:ext uri="{FF2B5EF4-FFF2-40B4-BE49-F238E27FC236}">
                <a16:creationId xmlns:a16="http://schemas.microsoft.com/office/drawing/2014/main" id="{5C94FB8D-A22B-487A-823E-9913A3B33A1E}"/>
              </a:ext>
            </a:extLst>
          </p:cNvPr>
          <p:cNvSpPr/>
          <p:nvPr/>
        </p:nvSpPr>
        <p:spPr>
          <a:xfrm>
            <a:off x="531800" y="4284711"/>
            <a:ext cx="1656184" cy="619869"/>
          </a:xfrm>
          <a:prstGeom prst="wedgeRoundRectCallout">
            <a:avLst>
              <a:gd name="adj1" fmla="val 121138"/>
              <a:gd name="adj2" fmla="val -2811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Adición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lamada rectangular redondeada 5">
            <a:extLst>
              <a:ext uri="{FF2B5EF4-FFF2-40B4-BE49-F238E27FC236}">
                <a16:creationId xmlns:a16="http://schemas.microsoft.com/office/drawing/2014/main" id="{BD8590FF-0376-4871-A217-2D5F0B835D76}"/>
              </a:ext>
            </a:extLst>
          </p:cNvPr>
          <p:cNvSpPr/>
          <p:nvPr/>
        </p:nvSpPr>
        <p:spPr>
          <a:xfrm>
            <a:off x="10367402" y="4224041"/>
            <a:ext cx="1656184" cy="619869"/>
          </a:xfrm>
          <a:prstGeom prst="wedgeRoundRectCallout">
            <a:avLst>
              <a:gd name="adj1" fmla="val -90105"/>
              <a:gd name="adj2" fmla="val 7877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Sustracción.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E8143-288A-4C95-BFEC-39FBBA9D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72816"/>
            <a:ext cx="11379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https://www.youtube.com/watch?v=FM-Dksjlox0&amp;t=25s</a:t>
            </a:r>
            <a:endParaRPr lang="es-C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jercicios interactivos de sumas y restas">
            <a:extLst>
              <a:ext uri="{FF2B5EF4-FFF2-40B4-BE49-F238E27FC236}">
                <a16:creationId xmlns:a16="http://schemas.microsoft.com/office/drawing/2014/main" id="{82893F9D-FB5F-405C-A42F-D9D0A0B0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938216"/>
            <a:ext cx="3326110" cy="2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D8C466B-5045-4726-A8FA-3E5595BAD5F0}"/>
              </a:ext>
            </a:extLst>
          </p:cNvPr>
          <p:cNvSpPr/>
          <p:nvPr/>
        </p:nvSpPr>
        <p:spPr>
          <a:xfrm>
            <a:off x="1847528" y="517822"/>
            <a:ext cx="8640960" cy="818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el siguiente Video de como se realiza una Adición con reservas.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FCB6CB-C6D0-4A6A-BEFB-DF5011AE14A7}"/>
              </a:ext>
            </a:extLst>
          </p:cNvPr>
          <p:cNvSpPr txBox="1"/>
          <p:nvPr/>
        </p:nvSpPr>
        <p:spPr>
          <a:xfrm>
            <a:off x="6744072" y="4437112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5D5CB0-6473-4614-81A1-467E7315C3CE}"/>
              </a:ext>
            </a:extLst>
          </p:cNvPr>
          <p:cNvSpPr txBox="1"/>
          <p:nvPr/>
        </p:nvSpPr>
        <p:spPr>
          <a:xfrm>
            <a:off x="5886847" y="4437112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EC0CAD-E738-4583-A0A1-380E6B2AF4D0}"/>
              </a:ext>
            </a:extLst>
          </p:cNvPr>
          <p:cNvSpPr txBox="1"/>
          <p:nvPr/>
        </p:nvSpPr>
        <p:spPr>
          <a:xfrm>
            <a:off x="5953200" y="253325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BC1195-67FA-46FD-AA12-A4FA1B6A3FBC}"/>
              </a:ext>
            </a:extLst>
          </p:cNvPr>
          <p:cNvSpPr txBox="1"/>
          <p:nvPr/>
        </p:nvSpPr>
        <p:spPr>
          <a:xfrm>
            <a:off x="5030838" y="250126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C5A4AF-5B05-4505-9A72-BDEC6EE5F94B}"/>
              </a:ext>
            </a:extLst>
          </p:cNvPr>
          <p:cNvSpPr txBox="1"/>
          <p:nvPr/>
        </p:nvSpPr>
        <p:spPr>
          <a:xfrm>
            <a:off x="5030838" y="4437112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027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959153"/>
            <a:ext cx="2262191" cy="1136472"/>
          </a:xfrm>
          <a:prstGeom prst="wedgeRoundRectCallout">
            <a:avLst>
              <a:gd name="adj1" fmla="val 78338"/>
              <a:gd name="adj2" fmla="val 1754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y RECORDAR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6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1EE4A3-B46C-4368-BB14-4FF4815753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75" t="22244" r="23989" b="8656"/>
          <a:stretch/>
        </p:blipFill>
        <p:spPr>
          <a:xfrm>
            <a:off x="2999656" y="1777234"/>
            <a:ext cx="7541790" cy="5402161"/>
          </a:xfrm>
          <a:prstGeom prst="rect">
            <a:avLst/>
          </a:prstGeom>
        </p:spPr>
      </p:pic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871C2D53-1A33-4543-8D29-7F9780F8A558}"/>
              </a:ext>
            </a:extLst>
          </p:cNvPr>
          <p:cNvSpPr/>
          <p:nvPr/>
        </p:nvSpPr>
        <p:spPr>
          <a:xfrm>
            <a:off x="38976" y="4870073"/>
            <a:ext cx="2262191" cy="1136472"/>
          </a:xfrm>
          <a:prstGeom prst="wedgeRoundRectCallout">
            <a:avLst>
              <a:gd name="adj1" fmla="val 81853"/>
              <a:gd name="adj2" fmla="val -6247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es el Algoritmo de la Adición.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49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959153"/>
            <a:ext cx="2262191" cy="1136472"/>
          </a:xfrm>
          <a:prstGeom prst="wedgeRoundRectCallout">
            <a:avLst>
              <a:gd name="adj1" fmla="val 78338"/>
              <a:gd name="adj2" fmla="val 1754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y RECORDAR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6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5954FBBC-02CE-4BC4-A534-BF41EB362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57" t="42728" r="24739" b="26746"/>
          <a:stretch/>
        </p:blipFill>
        <p:spPr>
          <a:xfrm>
            <a:off x="3215680" y="1868912"/>
            <a:ext cx="7776864" cy="3838751"/>
          </a:xfrm>
          <a:prstGeom prst="rect">
            <a:avLst/>
          </a:prstGeom>
        </p:spPr>
      </p:pic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6D5A4815-7DB1-431F-A47E-D0271FC74BDB}"/>
              </a:ext>
            </a:extLst>
          </p:cNvPr>
          <p:cNvSpPr/>
          <p:nvPr/>
        </p:nvSpPr>
        <p:spPr>
          <a:xfrm>
            <a:off x="38976" y="4581128"/>
            <a:ext cx="2262191" cy="1425417"/>
          </a:xfrm>
          <a:prstGeom prst="wedgeRoundRectCallout">
            <a:avLst>
              <a:gd name="adj1" fmla="val 81853"/>
              <a:gd name="adj2" fmla="val -6247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es el Algoritmo de la Sustracción.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16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355562" y="47863"/>
            <a:ext cx="2895118" cy="252028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40102" y="4359629"/>
            <a:ext cx="3098934" cy="2594283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¡I</a:t>
            </a:r>
            <a:r>
              <a:rPr lang="es-CL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CL" sz="5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4213685" y="1700808"/>
            <a:ext cx="4710992" cy="2520280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Mental: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Díganle a sus padres que les pregunten la </a:t>
            </a:r>
            <a:r>
              <a:rPr lang="es-C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del 10 </a:t>
            </a: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intercalada.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DF6312-6A38-4ACC-932F-5696C0A5F545}"/>
              </a:ext>
            </a:extLst>
          </p:cNvPr>
          <p:cNvSpPr/>
          <p:nvPr/>
        </p:nvSpPr>
        <p:spPr>
          <a:xfrm>
            <a:off x="2783632" y="4336154"/>
            <a:ext cx="823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https://www.youtube.com/watch?v=9XNxNDw3YAw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9B076-16A0-4226-BF1C-71DD044E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22" y="2276872"/>
            <a:ext cx="106710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https://www.youtube.com/watch?v=drMZ9uaF1ME&amp;t=235s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88E31E4-C15D-470B-85B7-D06E795C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el siguiente Video de como se realiza una Sustracción con canje.</a:t>
            </a:r>
          </a:p>
        </p:txBody>
      </p:sp>
      <p:pic>
        <p:nvPicPr>
          <p:cNvPr id="6148" name="Picture 4" descr="GIFS ANIMADOS DE PERSONAS | Niños gif, Chistes cristianos, Gifs">
            <a:extLst>
              <a:ext uri="{FF2B5EF4-FFF2-40B4-BE49-F238E27FC236}">
                <a16:creationId xmlns:a16="http://schemas.microsoft.com/office/drawing/2014/main" id="{EF8AEB28-2EBC-4129-8A46-4E766F1E71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757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TEMÁTICA ECA DE ENSEÑANZA BÁSICA: PEDIR PRESTADO">
            <a:extLst>
              <a:ext uri="{FF2B5EF4-FFF2-40B4-BE49-F238E27FC236}">
                <a16:creationId xmlns:a16="http://schemas.microsoft.com/office/drawing/2014/main" id="{8C10BC06-5233-4753-A291-BF236029D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/>
          <a:stretch/>
        </p:blipFill>
        <p:spPr bwMode="auto">
          <a:xfrm>
            <a:off x="1991544" y="3150005"/>
            <a:ext cx="2288893" cy="34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6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6D5A4815-7DB1-431F-A47E-D0271FC74BDB}"/>
              </a:ext>
            </a:extLst>
          </p:cNvPr>
          <p:cNvSpPr/>
          <p:nvPr/>
        </p:nvSpPr>
        <p:spPr>
          <a:xfrm>
            <a:off x="38976" y="4581129"/>
            <a:ext cx="2262191" cy="749768"/>
          </a:xfrm>
          <a:prstGeom prst="wedgeRoundRectCallout">
            <a:avLst>
              <a:gd name="adj1" fmla="val 80096"/>
              <a:gd name="adj2" fmla="val -1121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tus respuestas.</a:t>
            </a:r>
            <a:endParaRPr lang="es-CL" sz="2000" dirty="0"/>
          </a:p>
        </p:txBody>
      </p:sp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ED99B2D9-942C-4475-9861-1FFF11E84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29" t="35767" r="34356" b="8542"/>
          <a:stretch/>
        </p:blipFill>
        <p:spPr>
          <a:xfrm>
            <a:off x="3431704" y="1889114"/>
            <a:ext cx="7056785" cy="5148395"/>
          </a:xfrm>
          <a:prstGeom prst="rect">
            <a:avLst/>
          </a:prstGeom>
        </p:spPr>
      </p:pic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47C7D3C2-75E6-43A0-B4D9-BFDA890BBC5F}"/>
              </a:ext>
            </a:extLst>
          </p:cNvPr>
          <p:cNvSpPr/>
          <p:nvPr/>
        </p:nvSpPr>
        <p:spPr>
          <a:xfrm>
            <a:off x="38975" y="1959153"/>
            <a:ext cx="2262191" cy="1110285"/>
          </a:xfrm>
          <a:prstGeom prst="wedgeRoundRectCallout">
            <a:avLst>
              <a:gd name="adj1" fmla="val 83025"/>
              <a:gd name="adj2" fmla="val 3444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Resolveremos ejercicio pág.54</a:t>
            </a:r>
            <a:endParaRPr lang="es-CL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93A244-36BB-4A1D-A0BC-81D1919FF561}"/>
              </a:ext>
            </a:extLst>
          </p:cNvPr>
          <p:cNvSpPr txBox="1"/>
          <p:nvPr/>
        </p:nvSpPr>
        <p:spPr>
          <a:xfrm>
            <a:off x="4458830" y="3561415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2  9  7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495FC1-F7EB-41B3-9406-CFAF072FDCE2}"/>
              </a:ext>
            </a:extLst>
          </p:cNvPr>
          <p:cNvSpPr txBox="1"/>
          <p:nvPr/>
        </p:nvSpPr>
        <p:spPr>
          <a:xfrm>
            <a:off x="4439816" y="3246780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3  0  5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F953AE-AB35-451D-A131-0DDBDE1E86A5}"/>
              </a:ext>
            </a:extLst>
          </p:cNvPr>
          <p:cNvSpPr txBox="1"/>
          <p:nvPr/>
        </p:nvSpPr>
        <p:spPr>
          <a:xfrm>
            <a:off x="4477844" y="3876050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6  0  2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6C092C-F3BF-4688-8E69-0BF7360D670A}"/>
              </a:ext>
            </a:extLst>
          </p:cNvPr>
          <p:cNvSpPr txBox="1"/>
          <p:nvPr/>
        </p:nvSpPr>
        <p:spPr>
          <a:xfrm>
            <a:off x="9146471" y="3574321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2  0  7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D7A14B-B73C-44E5-9EA0-7601A2C06B9B}"/>
              </a:ext>
            </a:extLst>
          </p:cNvPr>
          <p:cNvSpPr txBox="1"/>
          <p:nvPr/>
        </p:nvSpPr>
        <p:spPr>
          <a:xfrm>
            <a:off x="9150939" y="3225837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5  6  8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062A91C-966D-4FFB-AFF7-52F256572B8F}"/>
              </a:ext>
            </a:extLst>
          </p:cNvPr>
          <p:cNvSpPr txBox="1"/>
          <p:nvPr/>
        </p:nvSpPr>
        <p:spPr>
          <a:xfrm>
            <a:off x="6864251" y="3246780"/>
            <a:ext cx="150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7  3  7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9DF66-5F0C-4573-86BD-E3D8044C613A}"/>
              </a:ext>
            </a:extLst>
          </p:cNvPr>
          <p:cNvSpPr txBox="1"/>
          <p:nvPr/>
        </p:nvSpPr>
        <p:spPr>
          <a:xfrm>
            <a:off x="6815735" y="6406232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6  3  4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28040ED-376F-4573-A882-89FE8528A022}"/>
              </a:ext>
            </a:extLst>
          </p:cNvPr>
          <p:cNvSpPr txBox="1"/>
          <p:nvPr/>
        </p:nvSpPr>
        <p:spPr>
          <a:xfrm>
            <a:off x="4420802" y="5814229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4  5  2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4457D47-7650-49D3-A822-73C8963E718D}"/>
              </a:ext>
            </a:extLst>
          </p:cNvPr>
          <p:cNvSpPr txBox="1"/>
          <p:nvPr/>
        </p:nvSpPr>
        <p:spPr>
          <a:xfrm>
            <a:off x="9117952" y="3896732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7  7  5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3008E5-9B94-4781-8560-CF71FED63632}"/>
              </a:ext>
            </a:extLst>
          </p:cNvPr>
          <p:cNvSpPr txBox="1"/>
          <p:nvPr/>
        </p:nvSpPr>
        <p:spPr>
          <a:xfrm>
            <a:off x="5115286" y="3994163"/>
            <a:ext cx="44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F343861-A71C-4B88-A900-4DEFBE799A73}"/>
              </a:ext>
            </a:extLst>
          </p:cNvPr>
          <p:cNvSpPr txBox="1"/>
          <p:nvPr/>
        </p:nvSpPr>
        <p:spPr>
          <a:xfrm>
            <a:off x="4871610" y="3058472"/>
            <a:ext cx="44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0FC763-21B5-4C12-9B30-39D93593C418}"/>
              </a:ext>
            </a:extLst>
          </p:cNvPr>
          <p:cNvSpPr txBox="1"/>
          <p:nvPr/>
        </p:nvSpPr>
        <p:spPr>
          <a:xfrm>
            <a:off x="4420802" y="3069438"/>
            <a:ext cx="44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7F9ADE6-982D-4209-9402-D1CED0E33180}"/>
              </a:ext>
            </a:extLst>
          </p:cNvPr>
          <p:cNvSpPr txBox="1"/>
          <p:nvPr/>
        </p:nvSpPr>
        <p:spPr>
          <a:xfrm>
            <a:off x="6864251" y="3582097"/>
            <a:ext cx="150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1  3  2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61BEEB-73E6-4C25-9C67-485F95918D0C}"/>
              </a:ext>
            </a:extLst>
          </p:cNvPr>
          <p:cNvSpPr txBox="1"/>
          <p:nvPr/>
        </p:nvSpPr>
        <p:spPr>
          <a:xfrm>
            <a:off x="6792356" y="3909313"/>
            <a:ext cx="150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8  6  9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36C5999-38A3-48BD-9098-1CDDFC6C36F5}"/>
              </a:ext>
            </a:extLst>
          </p:cNvPr>
          <p:cNvSpPr txBox="1"/>
          <p:nvPr/>
        </p:nvSpPr>
        <p:spPr>
          <a:xfrm>
            <a:off x="4420802" y="6130725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1  2  5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9402A50-BDDB-4FA6-A1A6-EDBB0A61F725}"/>
              </a:ext>
            </a:extLst>
          </p:cNvPr>
          <p:cNvSpPr txBox="1"/>
          <p:nvPr/>
        </p:nvSpPr>
        <p:spPr>
          <a:xfrm>
            <a:off x="4423738" y="6416744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3  2  7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9E72E7B-DA83-491C-BD40-6C50E702D948}"/>
              </a:ext>
            </a:extLst>
          </p:cNvPr>
          <p:cNvSpPr txBox="1"/>
          <p:nvPr/>
        </p:nvSpPr>
        <p:spPr>
          <a:xfrm>
            <a:off x="9117952" y="5775785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8  7  2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7F3ABB-A155-47B5-B9C4-44F9304C35DA}"/>
              </a:ext>
            </a:extLst>
          </p:cNvPr>
          <p:cNvSpPr txBox="1"/>
          <p:nvPr/>
        </p:nvSpPr>
        <p:spPr>
          <a:xfrm>
            <a:off x="5163088" y="5593429"/>
            <a:ext cx="92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A02C6A-CA91-4431-8AD1-6C58B92CE91B}"/>
              </a:ext>
            </a:extLst>
          </p:cNvPr>
          <p:cNvSpPr txBox="1"/>
          <p:nvPr/>
        </p:nvSpPr>
        <p:spPr>
          <a:xfrm>
            <a:off x="5163088" y="5819921"/>
            <a:ext cx="67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D4FE12-0D7F-43A2-B4A3-A4F8D0238542}"/>
              </a:ext>
            </a:extLst>
          </p:cNvPr>
          <p:cNvSpPr txBox="1"/>
          <p:nvPr/>
        </p:nvSpPr>
        <p:spPr>
          <a:xfrm>
            <a:off x="4820064" y="5585068"/>
            <a:ext cx="107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19D468F-B219-414B-9401-E6DFFBECBB75}"/>
              </a:ext>
            </a:extLst>
          </p:cNvPr>
          <p:cNvSpPr txBox="1"/>
          <p:nvPr/>
        </p:nvSpPr>
        <p:spPr>
          <a:xfrm>
            <a:off x="6792356" y="6116045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3  5  7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3139875-3807-4D08-980F-CE49EDF9CEF5}"/>
              </a:ext>
            </a:extLst>
          </p:cNvPr>
          <p:cNvSpPr txBox="1"/>
          <p:nvPr/>
        </p:nvSpPr>
        <p:spPr>
          <a:xfrm>
            <a:off x="6792356" y="5785720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9  9  1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170179F-B608-4BA3-8FEB-25DE21A269ED}"/>
              </a:ext>
            </a:extLst>
          </p:cNvPr>
          <p:cNvSpPr txBox="1"/>
          <p:nvPr/>
        </p:nvSpPr>
        <p:spPr>
          <a:xfrm>
            <a:off x="9124498" y="6116045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3  8  1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0A4D554-E657-46C8-9ECB-7C4E90B4C595}"/>
              </a:ext>
            </a:extLst>
          </p:cNvPr>
          <p:cNvSpPr txBox="1"/>
          <p:nvPr/>
        </p:nvSpPr>
        <p:spPr>
          <a:xfrm>
            <a:off x="9117952" y="6428274"/>
            <a:ext cx="127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4  9  1</a:t>
            </a:r>
          </a:p>
        </p:txBody>
      </p:sp>
    </p:spTree>
    <p:extLst>
      <p:ext uri="{BB962C8B-B14F-4D97-AF65-F5344CB8AC3E}">
        <p14:creationId xmlns:p14="http://schemas.microsoft.com/office/powerpoint/2010/main" val="23994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15" grpId="0"/>
      <p:bldP spid="16" grpId="0"/>
      <p:bldP spid="22" grpId="0"/>
      <p:bldP spid="3" grpId="0"/>
      <p:bldP spid="25" grpId="0"/>
      <p:bldP spid="28" grpId="0"/>
      <p:bldP spid="29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6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E6D1F779-37E0-4A34-830E-1E506E7B7363}"/>
              </a:ext>
            </a:extLst>
          </p:cNvPr>
          <p:cNvSpPr/>
          <p:nvPr/>
        </p:nvSpPr>
        <p:spPr>
          <a:xfrm>
            <a:off x="-15062" y="1822437"/>
            <a:ext cx="3431704" cy="1325831"/>
          </a:xfrm>
          <a:prstGeom prst="wedgeRoundRectCallout">
            <a:avLst>
              <a:gd name="adj1" fmla="val 124066"/>
              <a:gd name="adj2" fmla="val 1094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Resolveremos ejercicio pág.55 y compara tu respuesta.</a:t>
            </a:r>
            <a:endParaRPr lang="es-CL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7CBCCE7-03E7-4ED2-965A-B231B6D04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36" t="16532" r="22328" b="38153"/>
          <a:stretch/>
        </p:blipFill>
        <p:spPr>
          <a:xfrm>
            <a:off x="6154788" y="1810719"/>
            <a:ext cx="5688632" cy="2672213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CAC200D-E102-461B-9C91-82E8A5299B48}"/>
              </a:ext>
            </a:extLst>
          </p:cNvPr>
          <p:cNvSpPr/>
          <p:nvPr/>
        </p:nvSpPr>
        <p:spPr>
          <a:xfrm>
            <a:off x="348580" y="3317530"/>
            <a:ext cx="3299148" cy="3207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respuesta de Andrea sería la siguiente: Compra dos tipos de verduras con dos valores distintos y quiere saber cuanto debe pagar, por lo tanto, ella debe realizar una </a:t>
            </a:r>
            <a:r>
              <a:rPr lang="es-CL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Adición,</a:t>
            </a:r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quedaría de la siguiente manera.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236697A-D1C1-48EF-91B4-255230E2488A}"/>
              </a:ext>
            </a:extLst>
          </p:cNvPr>
          <p:cNvSpPr/>
          <p:nvPr/>
        </p:nvSpPr>
        <p:spPr>
          <a:xfrm>
            <a:off x="5015880" y="4365104"/>
            <a:ext cx="3816424" cy="249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 3  9  9</a:t>
            </a:r>
          </a:p>
          <a:p>
            <a:pPr algn="ctr"/>
            <a:r>
              <a:rPr lang="es-CL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 5  2  0</a:t>
            </a:r>
          </a:p>
          <a:p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$  9  1  9 </a:t>
            </a:r>
          </a:p>
          <a:p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Andrea pagó </a:t>
            </a:r>
            <a:r>
              <a:rPr lang="es-CL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$919, </a:t>
            </a:r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la compra de dos productos.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5D5DE7-0066-4441-BBAE-36770BEC1BC8}"/>
              </a:ext>
            </a:extLst>
          </p:cNvPr>
          <p:cNvSpPr txBox="1"/>
          <p:nvPr/>
        </p:nvSpPr>
        <p:spPr>
          <a:xfrm>
            <a:off x="6568268" y="4077344"/>
            <a:ext cx="5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B2A738-2096-41E1-AE55-B3AF9930E63D}"/>
              </a:ext>
            </a:extLst>
          </p:cNvPr>
          <p:cNvSpPr txBox="1"/>
          <p:nvPr/>
        </p:nvSpPr>
        <p:spPr>
          <a:xfrm>
            <a:off x="6820297" y="5139969"/>
            <a:ext cx="5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88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07D95-BCF1-4B94-84AD-A58401C5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Resuelve las siguientes sustracciones.</a:t>
            </a:r>
          </a:p>
        </p:txBody>
      </p:sp>
      <p:pic>
        <p:nvPicPr>
          <p:cNvPr id="3074" name="Picture 2" descr="Ejercicios de sumas y restas, llevando y sin llevar … (con ...">
            <a:extLst>
              <a:ext uri="{FF2B5EF4-FFF2-40B4-BE49-F238E27FC236}">
                <a16:creationId xmlns:a16="http://schemas.microsoft.com/office/drawing/2014/main" id="{53085FBC-BA54-410E-8F7E-D23955212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29901" r="10940" b="39958"/>
          <a:stretch/>
        </p:blipFill>
        <p:spPr bwMode="auto">
          <a:xfrm>
            <a:off x="407368" y="1211364"/>
            <a:ext cx="8640960" cy="52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961C4F99-A047-42CF-9053-6F1B66D40A9F}"/>
              </a:ext>
            </a:extLst>
          </p:cNvPr>
          <p:cNvSpPr/>
          <p:nvPr/>
        </p:nvSpPr>
        <p:spPr>
          <a:xfrm>
            <a:off x="9311680" y="908720"/>
            <a:ext cx="2880320" cy="1728192"/>
          </a:xfrm>
          <a:prstGeom prst="wedgeRoundRectCallout">
            <a:avLst>
              <a:gd name="adj1" fmla="val -89848"/>
              <a:gd name="adj2" fmla="val 104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Escribe en tu cuaderno de asignatura.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4EF4B853-EBDE-4502-9A9D-984574F68460}"/>
              </a:ext>
            </a:extLst>
          </p:cNvPr>
          <p:cNvSpPr/>
          <p:nvPr/>
        </p:nvSpPr>
        <p:spPr>
          <a:xfrm>
            <a:off x="9308367" y="4795813"/>
            <a:ext cx="2880320" cy="1728192"/>
          </a:xfrm>
          <a:prstGeom prst="wedgeRoundRectCallout">
            <a:avLst>
              <a:gd name="adj1" fmla="val -91228"/>
              <a:gd name="adj2" fmla="val -923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 estos ejercicios utilizando el algoritmo. 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CD5FCAB6-E37F-4641-94A7-87A10C1B2B50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1175000">
            <a:off x="-130707" y="4135"/>
            <a:ext cx="1937815" cy="1668156"/>
          </a:xfrm>
          <a:prstGeom prst="rect">
            <a:avLst/>
          </a:prstGeom>
          <a:ln>
            <a:noFill/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277197E-1B17-47A1-82A9-5847C7C62291}"/>
              </a:ext>
            </a:extLst>
          </p:cNvPr>
          <p:cNvSpPr/>
          <p:nvPr/>
        </p:nvSpPr>
        <p:spPr>
          <a:xfrm>
            <a:off x="3431704" y="3557210"/>
            <a:ext cx="3600400" cy="5767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Escribe cada dígito en el cuadrado de tu cuaderno.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A98D9D6-5226-42F9-9E29-9198C4BD95D7}"/>
              </a:ext>
            </a:extLst>
          </p:cNvPr>
          <p:cNvSpPr/>
          <p:nvPr/>
        </p:nvSpPr>
        <p:spPr>
          <a:xfrm>
            <a:off x="7388325" y="1457562"/>
            <a:ext cx="288487" cy="344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7701DA-9011-40BA-99F9-9C11CAB39E22}"/>
              </a:ext>
            </a:extLst>
          </p:cNvPr>
          <p:cNvSpPr txBox="1"/>
          <p:nvPr/>
        </p:nvSpPr>
        <p:spPr>
          <a:xfrm>
            <a:off x="1055440" y="3429000"/>
            <a:ext cx="836713" cy="57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574EB1-53CD-4210-A2FD-C40701E0D85B}"/>
              </a:ext>
            </a:extLst>
          </p:cNvPr>
          <p:cNvSpPr txBox="1"/>
          <p:nvPr/>
        </p:nvSpPr>
        <p:spPr>
          <a:xfrm>
            <a:off x="1207840" y="3581400"/>
            <a:ext cx="836713" cy="57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578486E-185C-4323-AE58-EA6F1CD3FB50}"/>
              </a:ext>
            </a:extLst>
          </p:cNvPr>
          <p:cNvSpPr/>
          <p:nvPr/>
        </p:nvSpPr>
        <p:spPr>
          <a:xfrm>
            <a:off x="7830194" y="1457562"/>
            <a:ext cx="288487" cy="344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5D4903F-6F4A-41B1-A06F-453F990776A2}"/>
              </a:ext>
            </a:extLst>
          </p:cNvPr>
          <p:cNvSpPr/>
          <p:nvPr/>
        </p:nvSpPr>
        <p:spPr>
          <a:xfrm>
            <a:off x="8327792" y="1447623"/>
            <a:ext cx="288487" cy="344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63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336" y="1844824"/>
            <a:ext cx="2088232" cy="24158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Recreo Cerebral</a:t>
            </a:r>
          </a:p>
        </p:txBody>
      </p:sp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id="{7A2ABED9-37BD-4F1B-A863-B0669CF3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836712"/>
            <a:ext cx="9423215" cy="54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96352" y="38112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59564" y="2088596"/>
            <a:ext cx="2480052" cy="1844460"/>
          </a:xfrm>
          <a:prstGeom prst="wedgeRoundRectCallout">
            <a:avLst>
              <a:gd name="adj1" fmla="val 103453"/>
              <a:gd name="adj2" fmla="val 6404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Practiquen las tablas y encuentra la respuesta correcta.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ejercicios de multiplicación y división aplicando el algoritmo.</a:t>
            </a:r>
          </a:p>
        </p:txBody>
      </p:sp>
      <p:pic>
        <p:nvPicPr>
          <p:cNvPr id="1026" name="Picture 2" descr="ActivaMente: Cálculo Mental | Centro Virtual sobre el Envejecimiento">
            <a:extLst>
              <a:ext uri="{FF2B5EF4-FFF2-40B4-BE49-F238E27FC236}">
                <a16:creationId xmlns:a16="http://schemas.microsoft.com/office/drawing/2014/main" id="{324F00E3-4059-4A6B-9797-F07D5B120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00"/>
          <a:stretch/>
        </p:blipFill>
        <p:spPr bwMode="auto">
          <a:xfrm>
            <a:off x="4062412" y="1867493"/>
            <a:ext cx="4067175" cy="44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5B6A2BD-01EF-4A09-BF23-70DB6C077FA9}"/>
              </a:ext>
            </a:extLst>
          </p:cNvPr>
          <p:cNvSpPr/>
          <p:nvPr/>
        </p:nvSpPr>
        <p:spPr>
          <a:xfrm>
            <a:off x="5560890" y="2044992"/>
            <a:ext cx="720080" cy="62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4EE7A6-47BB-4B74-83B5-1BC802AD0E1E}"/>
              </a:ext>
            </a:extLst>
          </p:cNvPr>
          <p:cNvSpPr/>
          <p:nvPr/>
        </p:nvSpPr>
        <p:spPr>
          <a:xfrm>
            <a:off x="4362496" y="2912578"/>
            <a:ext cx="720080" cy="62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02E2D90-B664-45BC-A9D9-6DB819233407}"/>
              </a:ext>
            </a:extLst>
          </p:cNvPr>
          <p:cNvSpPr/>
          <p:nvPr/>
        </p:nvSpPr>
        <p:spPr>
          <a:xfrm>
            <a:off x="5560890" y="4692356"/>
            <a:ext cx="720080" cy="62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1172117-4B00-4A94-8A81-F88DE56BD5B4}"/>
              </a:ext>
            </a:extLst>
          </p:cNvPr>
          <p:cNvSpPr/>
          <p:nvPr/>
        </p:nvSpPr>
        <p:spPr>
          <a:xfrm>
            <a:off x="4439816" y="5406526"/>
            <a:ext cx="720080" cy="62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70CB8D4-3AB2-4376-8AE9-18F45545DA61}"/>
              </a:ext>
            </a:extLst>
          </p:cNvPr>
          <p:cNvSpPr/>
          <p:nvPr/>
        </p:nvSpPr>
        <p:spPr>
          <a:xfrm>
            <a:off x="5560890" y="3775063"/>
            <a:ext cx="720080" cy="62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578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3" grpId="0" animBg="1"/>
      <p:bldP spid="14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959153"/>
            <a:ext cx="2262191" cy="1136472"/>
          </a:xfrm>
          <a:prstGeom prst="wedgeRoundRectCallout">
            <a:avLst>
              <a:gd name="adj1" fmla="val 63107"/>
              <a:gd name="adj2" fmla="val 18823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y RECORDAR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pic>
        <p:nvPicPr>
          <p:cNvPr id="11" name="Picture 6" descr="Partes de las multiplicaciones">
            <a:extLst>
              <a:ext uri="{FF2B5EF4-FFF2-40B4-BE49-F238E27FC236}">
                <a16:creationId xmlns:a16="http://schemas.microsoft.com/office/drawing/2014/main" id="{2A7A1DEB-79D8-450F-81A8-633C99A32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4" b="12479"/>
          <a:stretch/>
        </p:blipFill>
        <p:spPr bwMode="auto">
          <a:xfrm>
            <a:off x="2941983" y="2986466"/>
            <a:ext cx="7440996" cy="38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4632C8E-D6AA-409A-89E1-6139852F9CD3}"/>
              </a:ext>
            </a:extLst>
          </p:cNvPr>
          <p:cNvSpPr/>
          <p:nvPr/>
        </p:nvSpPr>
        <p:spPr>
          <a:xfrm>
            <a:off x="3935760" y="2358817"/>
            <a:ext cx="4968552" cy="4941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Multiplicación?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01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959153"/>
            <a:ext cx="2262191" cy="1136472"/>
          </a:xfrm>
          <a:prstGeom prst="wedgeRoundRectCallout">
            <a:avLst>
              <a:gd name="adj1" fmla="val 78338"/>
              <a:gd name="adj2" fmla="val 1754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y RECORDAR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pic>
        <p:nvPicPr>
          <p:cNvPr id="10" name="Picture 2" descr="PROCESO PARA ENSEÑAR A DIVIDIR: INICIO">
            <a:extLst>
              <a:ext uri="{FF2B5EF4-FFF2-40B4-BE49-F238E27FC236}">
                <a16:creationId xmlns:a16="http://schemas.microsoft.com/office/drawing/2014/main" id="{5C3F42A2-2EAF-4229-87A2-CC64D5BEB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666" b="9174"/>
          <a:stretch/>
        </p:blipFill>
        <p:spPr bwMode="auto">
          <a:xfrm>
            <a:off x="3071664" y="2538413"/>
            <a:ext cx="6949812" cy="41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AC74CF1-4CF0-46DD-B1A0-653EF49AA4F6}"/>
              </a:ext>
            </a:extLst>
          </p:cNvPr>
          <p:cNvSpPr/>
          <p:nvPr/>
        </p:nvSpPr>
        <p:spPr>
          <a:xfrm>
            <a:off x="3791744" y="1910764"/>
            <a:ext cx="4968552" cy="4941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División?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05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959153"/>
            <a:ext cx="2262191" cy="1136472"/>
          </a:xfrm>
          <a:prstGeom prst="wedgeRoundRectCallout">
            <a:avLst>
              <a:gd name="adj1" fmla="val 67208"/>
              <a:gd name="adj2" fmla="val 9261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 tus respuestas.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EBF2D75F-B727-4E0F-993F-67FB4978F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94" t="28751" r="44029" b="42105"/>
          <a:stretch/>
        </p:blipFill>
        <p:spPr>
          <a:xfrm>
            <a:off x="2904364" y="1810719"/>
            <a:ext cx="8280920" cy="45564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D842E7-F681-435D-B7B9-11350D46183E}"/>
              </a:ext>
            </a:extLst>
          </p:cNvPr>
          <p:cNvSpPr txBox="1"/>
          <p:nvPr/>
        </p:nvSpPr>
        <p:spPr>
          <a:xfrm>
            <a:off x="3863752" y="421737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+ 4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C867E1-05CF-42C9-8CA4-4584308243F6}"/>
              </a:ext>
            </a:extLst>
          </p:cNvPr>
          <p:cNvSpPr txBox="1"/>
          <p:nvPr/>
        </p:nvSpPr>
        <p:spPr>
          <a:xfrm>
            <a:off x="6276020" y="32421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veces 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37D0DD-A59F-466E-A968-25ED827A3DDC}"/>
              </a:ext>
            </a:extLst>
          </p:cNvPr>
          <p:cNvSpPr txBox="1"/>
          <p:nvPr/>
        </p:nvSpPr>
        <p:spPr>
          <a:xfrm>
            <a:off x="8493207" y="319506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3    4</a:t>
            </a:r>
          </a:p>
        </p:txBody>
      </p:sp>
      <p:pic>
        <p:nvPicPr>
          <p:cNvPr id="15" name="Picture 4" descr="Multiplicación — Matemáticas18">
            <a:extLst>
              <a:ext uri="{FF2B5EF4-FFF2-40B4-BE49-F238E27FC236}">
                <a16:creationId xmlns:a16="http://schemas.microsoft.com/office/drawing/2014/main" id="{2D1768BD-7371-4A8F-ABB5-94AD44B8E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8849226" y="5243275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ultiplicación — Matemáticas18">
            <a:extLst>
              <a:ext uri="{FF2B5EF4-FFF2-40B4-BE49-F238E27FC236}">
                <a16:creationId xmlns:a16="http://schemas.microsoft.com/office/drawing/2014/main" id="{0C8CCEF3-DE69-4AE0-8332-DE15E4EB4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8773016" y="3305480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ultiplicación — Matemáticas18">
            <a:extLst>
              <a:ext uri="{FF2B5EF4-FFF2-40B4-BE49-F238E27FC236}">
                <a16:creationId xmlns:a16="http://schemas.microsoft.com/office/drawing/2014/main" id="{3976B8C2-8E47-4F79-9AAF-DA55D1C80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8834788" y="4306198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F2D0691-C65D-46C7-863D-941E7F401625}"/>
              </a:ext>
            </a:extLst>
          </p:cNvPr>
          <p:cNvSpPr txBox="1"/>
          <p:nvPr/>
        </p:nvSpPr>
        <p:spPr>
          <a:xfrm>
            <a:off x="10056440" y="416394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F79EFA-6118-46B6-BC35-7D18AB756291}"/>
              </a:ext>
            </a:extLst>
          </p:cNvPr>
          <p:cNvSpPr txBox="1"/>
          <p:nvPr/>
        </p:nvSpPr>
        <p:spPr>
          <a:xfrm>
            <a:off x="10070524" y="320745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4FD36E-D5DE-4797-8353-FE8469A63B13}"/>
              </a:ext>
            </a:extLst>
          </p:cNvPr>
          <p:cNvSpPr txBox="1"/>
          <p:nvPr/>
        </p:nvSpPr>
        <p:spPr>
          <a:xfrm>
            <a:off x="10066796" y="518045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E4F38D8-885A-4C8B-A6D2-0CB0A774F71A}"/>
              </a:ext>
            </a:extLst>
          </p:cNvPr>
          <p:cNvSpPr txBox="1"/>
          <p:nvPr/>
        </p:nvSpPr>
        <p:spPr>
          <a:xfrm>
            <a:off x="4223792" y="511622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75C7E7E-A03A-4661-877B-6C46751DB059}"/>
              </a:ext>
            </a:extLst>
          </p:cNvPr>
          <p:cNvSpPr txBox="1"/>
          <p:nvPr/>
        </p:nvSpPr>
        <p:spPr>
          <a:xfrm>
            <a:off x="8493207" y="421156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FA82A32-1F42-4F6B-9E1F-04CD78241B34}"/>
              </a:ext>
            </a:extLst>
          </p:cNvPr>
          <p:cNvSpPr txBox="1"/>
          <p:nvPr/>
        </p:nvSpPr>
        <p:spPr>
          <a:xfrm>
            <a:off x="8493207" y="514872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1    4</a:t>
            </a:r>
          </a:p>
        </p:txBody>
      </p:sp>
    </p:spTree>
    <p:extLst>
      <p:ext uri="{BB962C8B-B14F-4D97-AF65-F5344CB8AC3E}">
        <p14:creationId xmlns:p14="http://schemas.microsoft.com/office/powerpoint/2010/main" val="8024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3" grpId="0"/>
      <p:bldP spid="14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959152"/>
            <a:ext cx="2262191" cy="1469847"/>
          </a:xfrm>
          <a:prstGeom prst="wedgeRoundRectCallout">
            <a:avLst>
              <a:gd name="adj1" fmla="val 128717"/>
              <a:gd name="adj2" fmla="val 7262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, recordar y compara tus respuestas.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2063552" y="79060"/>
            <a:ext cx="8136903" cy="169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Niños: Les envío solución de algunas  actividades que corresponden a problemas aditivos de la sustracción y adición, aplicando el algoritmo.</a:t>
            </a:r>
          </a:p>
        </p:txBody>
      </p:sp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8CAAAB40-442B-4D30-827D-2FE034C1E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79" t="43026" r="38928" b="15411"/>
          <a:stretch/>
        </p:blipFill>
        <p:spPr>
          <a:xfrm>
            <a:off x="4223792" y="1777234"/>
            <a:ext cx="5725751" cy="512180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4E8170D-F690-495E-BEC6-4D75CB88E195}"/>
              </a:ext>
            </a:extLst>
          </p:cNvPr>
          <p:cNvSpPr/>
          <p:nvPr/>
        </p:nvSpPr>
        <p:spPr>
          <a:xfrm>
            <a:off x="6363500" y="2070606"/>
            <a:ext cx="870328" cy="8536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63F5BAD-767B-41CC-AA75-04EE1009EA02}"/>
              </a:ext>
            </a:extLst>
          </p:cNvPr>
          <p:cNvSpPr/>
          <p:nvPr/>
        </p:nvSpPr>
        <p:spPr>
          <a:xfrm>
            <a:off x="6457452" y="3017926"/>
            <a:ext cx="870328" cy="8536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229E55D-9938-4AC3-B1A2-4FC1D8D2B9B1}"/>
              </a:ext>
            </a:extLst>
          </p:cNvPr>
          <p:cNvSpPr/>
          <p:nvPr/>
        </p:nvSpPr>
        <p:spPr>
          <a:xfrm>
            <a:off x="6515900" y="3951749"/>
            <a:ext cx="870328" cy="8536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7D06779-3BE0-4402-B82A-211DD5B1967F}"/>
              </a:ext>
            </a:extLst>
          </p:cNvPr>
          <p:cNvSpPr/>
          <p:nvPr/>
        </p:nvSpPr>
        <p:spPr>
          <a:xfrm>
            <a:off x="6540545" y="4954775"/>
            <a:ext cx="870328" cy="8536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2806495-75D0-40C5-B38D-6A632E1B3019}"/>
              </a:ext>
            </a:extLst>
          </p:cNvPr>
          <p:cNvSpPr/>
          <p:nvPr/>
        </p:nvSpPr>
        <p:spPr>
          <a:xfrm>
            <a:off x="6515900" y="5926905"/>
            <a:ext cx="1020260" cy="8536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437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514321" y="2887834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Ahora, observa un video MOTIVACIONAL en el siguiente link:</a:t>
            </a:r>
          </a:p>
          <a:p>
            <a:pPr algn="ctr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s-CL" sz="4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87C7288-A9CF-45B2-8A46-2F6C38033B95}"/>
              </a:ext>
            </a:extLst>
          </p:cNvPr>
          <p:cNvSpPr/>
          <p:nvPr/>
        </p:nvSpPr>
        <p:spPr>
          <a:xfrm>
            <a:off x="2783632" y="510927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https://www.youtube.com/watch?v=zB5u8i-sN_g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600643"/>
            <a:ext cx="2262191" cy="1136472"/>
          </a:xfrm>
          <a:prstGeom prst="wedgeRoundRectCallout">
            <a:avLst>
              <a:gd name="adj1" fmla="val 99428"/>
              <a:gd name="adj2" fmla="val 5763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y RECORDAR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1957698" y="-34527"/>
            <a:ext cx="8136903" cy="1663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Niños, ahora recordemos 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E509B6-0300-42C9-BCDC-E93185A0CA67}"/>
              </a:ext>
            </a:extLst>
          </p:cNvPr>
          <p:cNvSpPr/>
          <p:nvPr/>
        </p:nvSpPr>
        <p:spPr>
          <a:xfrm>
            <a:off x="2387588" y="1167135"/>
            <a:ext cx="765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relación existe entre la multiplicación y la división?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9E749F-2F59-417F-AD62-E729E4AC5ED0}"/>
              </a:ext>
            </a:extLst>
          </p:cNvPr>
          <p:cNvSpPr/>
          <p:nvPr/>
        </p:nvSpPr>
        <p:spPr>
          <a:xfrm>
            <a:off x="125397" y="2733207"/>
            <a:ext cx="6452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elación de la </a:t>
            </a:r>
            <a:r>
              <a:rPr lang="es-E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 con la división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 </a:t>
            </a:r>
            <a:r>
              <a:rPr lang="es-E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división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están estrechamente relacionadas ya que la división </a:t>
            </a:r>
            <a:r>
              <a:rPr lang="es-E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la operación inversa 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 multiplicación. En la división se busca separar en grupos iguales, mientras que en la multiplicación se busca unir o juntar en grupos iguales.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Fichas matemáticas: relación entre la multiplicación y la división ...">
            <a:extLst>
              <a:ext uri="{FF2B5EF4-FFF2-40B4-BE49-F238E27FC236}">
                <a16:creationId xmlns:a16="http://schemas.microsoft.com/office/drawing/2014/main" id="{864156FF-D13A-461F-ACEA-32CF7A9B5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13239" r="21144" b="52009"/>
          <a:stretch/>
        </p:blipFill>
        <p:spPr bwMode="auto">
          <a:xfrm>
            <a:off x="7212124" y="3851259"/>
            <a:ext cx="4464496" cy="2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918FF6EB-B8DD-4206-A61F-82FEBD71A096}"/>
              </a:ext>
            </a:extLst>
          </p:cNvPr>
          <p:cNvSpPr/>
          <p:nvPr/>
        </p:nvSpPr>
        <p:spPr>
          <a:xfrm>
            <a:off x="8760296" y="2204864"/>
            <a:ext cx="2916324" cy="532251"/>
          </a:xfrm>
          <a:prstGeom prst="wedgeRoundRectCallout">
            <a:avLst>
              <a:gd name="adj1" fmla="val -24013"/>
              <a:gd name="adj2" fmla="val 284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26609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781098" y="607930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-23669" y="1595851"/>
            <a:ext cx="2262191" cy="1136472"/>
          </a:xfrm>
          <a:prstGeom prst="wedgeRoundRectCallout">
            <a:avLst>
              <a:gd name="adj1" fmla="val 99428"/>
              <a:gd name="adj2" fmla="val 5763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Leer, recordar y comparar resultados.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1957698" y="-34527"/>
            <a:ext cx="8136903" cy="1663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Niños, ahora recordemos 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E509B6-0300-42C9-BCDC-E93185A0CA67}"/>
              </a:ext>
            </a:extLst>
          </p:cNvPr>
          <p:cNvSpPr/>
          <p:nvPr/>
        </p:nvSpPr>
        <p:spPr>
          <a:xfrm>
            <a:off x="2387588" y="1167135"/>
            <a:ext cx="765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relación existe entre la multiplicación y la división?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24EDA781-F670-47D0-941F-4154EEB0C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92" t="23609" r="27670" b="51568"/>
          <a:stretch/>
        </p:blipFill>
        <p:spPr>
          <a:xfrm>
            <a:off x="1127448" y="2892016"/>
            <a:ext cx="9505045" cy="32403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A070F8-3965-4E3A-A7E0-FE052291EFAA}"/>
              </a:ext>
            </a:extLst>
          </p:cNvPr>
          <p:cNvSpPr txBox="1"/>
          <p:nvPr/>
        </p:nvSpPr>
        <p:spPr>
          <a:xfrm>
            <a:off x="3071664" y="37133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104B58-BF88-458C-B3F2-30304237543C}"/>
              </a:ext>
            </a:extLst>
          </p:cNvPr>
          <p:cNvSpPr txBox="1"/>
          <p:nvPr/>
        </p:nvSpPr>
        <p:spPr>
          <a:xfrm>
            <a:off x="3791744" y="340263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2D606F-70FF-4316-A71B-A1E61C2B3EF7}"/>
              </a:ext>
            </a:extLst>
          </p:cNvPr>
          <p:cNvSpPr txBox="1"/>
          <p:nvPr/>
        </p:nvSpPr>
        <p:spPr>
          <a:xfrm>
            <a:off x="3850062" y="40712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E6369A4-BDDD-4954-9D60-6B6ECFA37C7C}"/>
              </a:ext>
            </a:extLst>
          </p:cNvPr>
          <p:cNvSpPr txBox="1"/>
          <p:nvPr/>
        </p:nvSpPr>
        <p:spPr>
          <a:xfrm>
            <a:off x="4511824" y="3429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3E86FCB-F2A3-4419-B5F0-EAD2801AB029}"/>
              </a:ext>
            </a:extLst>
          </p:cNvPr>
          <p:cNvSpPr txBox="1"/>
          <p:nvPr/>
        </p:nvSpPr>
        <p:spPr>
          <a:xfrm>
            <a:off x="3097388" y="51726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927607-E9F2-4A0E-B463-4D2796C44687}"/>
              </a:ext>
            </a:extLst>
          </p:cNvPr>
          <p:cNvSpPr txBox="1"/>
          <p:nvPr/>
        </p:nvSpPr>
        <p:spPr>
          <a:xfrm>
            <a:off x="5231904" y="40400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F3419CE-271F-4A8E-8CFE-E51A8884D675}"/>
              </a:ext>
            </a:extLst>
          </p:cNvPr>
          <p:cNvSpPr txBox="1"/>
          <p:nvPr/>
        </p:nvSpPr>
        <p:spPr>
          <a:xfrm>
            <a:off x="5231904" y="342873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14519E0-5F38-4F00-B547-D6A32441E1C1}"/>
              </a:ext>
            </a:extLst>
          </p:cNvPr>
          <p:cNvSpPr txBox="1"/>
          <p:nvPr/>
        </p:nvSpPr>
        <p:spPr>
          <a:xfrm>
            <a:off x="4583832" y="407845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B9EFD3-627C-4B7B-BC60-9FA5DDDD82E3}"/>
              </a:ext>
            </a:extLst>
          </p:cNvPr>
          <p:cNvSpPr txBox="1"/>
          <p:nvPr/>
        </p:nvSpPr>
        <p:spPr>
          <a:xfrm>
            <a:off x="9781380" y="40297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F91F88E-2106-4D77-8498-ABD10FAAE734}"/>
              </a:ext>
            </a:extLst>
          </p:cNvPr>
          <p:cNvSpPr txBox="1"/>
          <p:nvPr/>
        </p:nvSpPr>
        <p:spPr>
          <a:xfrm>
            <a:off x="4583832" y="48579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FB334B3-62D0-447B-974A-8B48EE0FA667}"/>
              </a:ext>
            </a:extLst>
          </p:cNvPr>
          <p:cNvSpPr txBox="1"/>
          <p:nvPr/>
        </p:nvSpPr>
        <p:spPr>
          <a:xfrm>
            <a:off x="4586603" y="54783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47405E-4290-444E-AA32-9D9AD1ADE58B}"/>
              </a:ext>
            </a:extLst>
          </p:cNvPr>
          <p:cNvSpPr txBox="1"/>
          <p:nvPr/>
        </p:nvSpPr>
        <p:spPr>
          <a:xfrm>
            <a:off x="3791744" y="488233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C2E5411-44D8-48D7-BDF9-7F7874F3AD7C}"/>
              </a:ext>
            </a:extLst>
          </p:cNvPr>
          <p:cNvSpPr txBox="1"/>
          <p:nvPr/>
        </p:nvSpPr>
        <p:spPr>
          <a:xfrm>
            <a:off x="3719736" y="548333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86B2817-9E85-4655-9673-CC82C80726AA}"/>
              </a:ext>
            </a:extLst>
          </p:cNvPr>
          <p:cNvSpPr txBox="1"/>
          <p:nvPr/>
        </p:nvSpPr>
        <p:spPr>
          <a:xfrm>
            <a:off x="5291260" y="5442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0A4FC4F-EE3A-4430-A2B4-8CB4798123E6}"/>
              </a:ext>
            </a:extLst>
          </p:cNvPr>
          <p:cNvSpPr txBox="1"/>
          <p:nvPr/>
        </p:nvSpPr>
        <p:spPr>
          <a:xfrm>
            <a:off x="5257622" y="48381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27D7834-1F7B-4805-A954-7851DC7874F5}"/>
              </a:ext>
            </a:extLst>
          </p:cNvPr>
          <p:cNvSpPr txBox="1"/>
          <p:nvPr/>
        </p:nvSpPr>
        <p:spPr>
          <a:xfrm>
            <a:off x="9794363" y="340987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1F1ED60-1297-48CE-9DA5-6A157BF55B5A}"/>
              </a:ext>
            </a:extLst>
          </p:cNvPr>
          <p:cNvSpPr txBox="1"/>
          <p:nvPr/>
        </p:nvSpPr>
        <p:spPr>
          <a:xfrm>
            <a:off x="9723547" y="4761845"/>
            <a:ext cx="124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56D1680-C612-4FCA-92F3-25CE34E9E19C}"/>
              </a:ext>
            </a:extLst>
          </p:cNvPr>
          <p:cNvSpPr txBox="1"/>
          <p:nvPr/>
        </p:nvSpPr>
        <p:spPr>
          <a:xfrm>
            <a:off x="9077895" y="342749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44F95B3-3A24-44DA-8312-55F0F3E06620}"/>
              </a:ext>
            </a:extLst>
          </p:cNvPr>
          <p:cNvSpPr txBox="1"/>
          <p:nvPr/>
        </p:nvSpPr>
        <p:spPr>
          <a:xfrm>
            <a:off x="7583016" y="367370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4E027AD-6FDD-4781-8DE0-64BCD85E272E}"/>
              </a:ext>
            </a:extLst>
          </p:cNvPr>
          <p:cNvSpPr txBox="1"/>
          <p:nvPr/>
        </p:nvSpPr>
        <p:spPr>
          <a:xfrm>
            <a:off x="5844203" y="42247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46329A6-90E1-437C-8B9A-503662030B9C}"/>
              </a:ext>
            </a:extLst>
          </p:cNvPr>
          <p:cNvSpPr txBox="1"/>
          <p:nvPr/>
        </p:nvSpPr>
        <p:spPr>
          <a:xfrm>
            <a:off x="8243658" y="3428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1F4FE8-6465-4F1B-8D98-B3F7953A4D97}"/>
              </a:ext>
            </a:extLst>
          </p:cNvPr>
          <p:cNvSpPr txBox="1"/>
          <p:nvPr/>
        </p:nvSpPr>
        <p:spPr>
          <a:xfrm>
            <a:off x="8318173" y="401884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459AB85-DCEF-424A-9BD0-70263A75C251}"/>
              </a:ext>
            </a:extLst>
          </p:cNvPr>
          <p:cNvSpPr txBox="1"/>
          <p:nvPr/>
        </p:nvSpPr>
        <p:spPr>
          <a:xfrm>
            <a:off x="8240278" y="539858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231435E-D739-4D60-8C89-8DBED013BD52}"/>
              </a:ext>
            </a:extLst>
          </p:cNvPr>
          <p:cNvSpPr txBox="1"/>
          <p:nvPr/>
        </p:nvSpPr>
        <p:spPr>
          <a:xfrm>
            <a:off x="8322423" y="48381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2501E42-015D-4479-943F-120ACC04E1A2}"/>
              </a:ext>
            </a:extLst>
          </p:cNvPr>
          <p:cNvSpPr txBox="1"/>
          <p:nvPr/>
        </p:nvSpPr>
        <p:spPr>
          <a:xfrm>
            <a:off x="7583016" y="512589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7E29526-7424-4499-8727-1359999AB8E5}"/>
              </a:ext>
            </a:extLst>
          </p:cNvPr>
          <p:cNvSpPr txBox="1"/>
          <p:nvPr/>
        </p:nvSpPr>
        <p:spPr>
          <a:xfrm>
            <a:off x="9000941" y="480916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816D652-1FED-44EA-9F0B-17AA0712403C}"/>
              </a:ext>
            </a:extLst>
          </p:cNvPr>
          <p:cNvSpPr txBox="1"/>
          <p:nvPr/>
        </p:nvSpPr>
        <p:spPr>
          <a:xfrm>
            <a:off x="9736776" y="54205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9A99A85-FF82-4004-9C09-FD02E46F9D92}"/>
              </a:ext>
            </a:extLst>
          </p:cNvPr>
          <p:cNvSpPr txBox="1"/>
          <p:nvPr/>
        </p:nvSpPr>
        <p:spPr>
          <a:xfrm>
            <a:off x="9043285" y="40471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D058D6C-0D4C-4CB8-8CB7-CF6636EF9626}"/>
              </a:ext>
            </a:extLst>
          </p:cNvPr>
          <p:cNvSpPr txBox="1"/>
          <p:nvPr/>
        </p:nvSpPr>
        <p:spPr>
          <a:xfrm>
            <a:off x="9043285" y="5381703"/>
            <a:ext cx="124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12F4D0-DE29-4BD7-B3BF-C39815D7D53B}"/>
              </a:ext>
            </a:extLst>
          </p:cNvPr>
          <p:cNvSpPr/>
          <p:nvPr/>
        </p:nvSpPr>
        <p:spPr>
          <a:xfrm>
            <a:off x="4545833" y="2025888"/>
            <a:ext cx="2147612" cy="5591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 75</a:t>
            </a:r>
          </a:p>
        </p:txBody>
      </p:sp>
    </p:spTree>
    <p:extLst>
      <p:ext uri="{BB962C8B-B14F-4D97-AF65-F5344CB8AC3E}">
        <p14:creationId xmlns:p14="http://schemas.microsoft.com/office/powerpoint/2010/main" val="631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0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391283" y="5854515"/>
            <a:ext cx="11409434" cy="115028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10200456" y="-102859"/>
            <a:ext cx="1990076" cy="173165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11246" y="-46040"/>
            <a:ext cx="1794255" cy="1362504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4223792" y="2358817"/>
            <a:ext cx="5976664" cy="6276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0922E37-AE52-4721-91C1-4F30C243E12C}"/>
              </a:ext>
            </a:extLst>
          </p:cNvPr>
          <p:cNvSpPr/>
          <p:nvPr/>
        </p:nvSpPr>
        <p:spPr>
          <a:xfrm>
            <a:off x="125397" y="1600642"/>
            <a:ext cx="2262191" cy="1385824"/>
          </a:xfrm>
          <a:prstGeom prst="wedgeRoundRectCallout">
            <a:avLst>
              <a:gd name="adj1" fmla="val 29131"/>
              <a:gd name="adj2" fmla="val 8154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, recordar y comparar resultados.</a:t>
            </a:r>
            <a:endParaRPr lang="es-CL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EA83029-A155-49BE-BE89-E21DBCEC1F4D}"/>
              </a:ext>
            </a:extLst>
          </p:cNvPr>
          <p:cNvSpPr/>
          <p:nvPr/>
        </p:nvSpPr>
        <p:spPr>
          <a:xfrm>
            <a:off x="1957698" y="-34527"/>
            <a:ext cx="7522677" cy="101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Niños, ahora recordemos las divisiones Inexactas. 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E509B6-0300-42C9-BCDC-E93185A0CA67}"/>
              </a:ext>
            </a:extLst>
          </p:cNvPr>
          <p:cNvSpPr/>
          <p:nvPr/>
        </p:nvSpPr>
        <p:spPr>
          <a:xfrm>
            <a:off x="2387588" y="1167135"/>
            <a:ext cx="765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relación existe entre la multiplicación y la división?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80849A30-A6C5-4580-B07E-E52E19D5B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2" t="22253" r="52685" b="40764"/>
          <a:stretch/>
        </p:blipFill>
        <p:spPr>
          <a:xfrm>
            <a:off x="2603743" y="1582914"/>
            <a:ext cx="4212338" cy="551849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9147AD4-7E2C-43BC-B5DD-F1E6FCAB3FC8}"/>
              </a:ext>
            </a:extLst>
          </p:cNvPr>
          <p:cNvSpPr/>
          <p:nvPr/>
        </p:nvSpPr>
        <p:spPr>
          <a:xfrm>
            <a:off x="4952343" y="1036572"/>
            <a:ext cx="2147612" cy="5591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 82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F79E70-98A5-4E25-8FDB-A085146EF15C}"/>
              </a:ext>
            </a:extLst>
          </p:cNvPr>
          <p:cNvSpPr txBox="1"/>
          <p:nvPr/>
        </p:nvSpPr>
        <p:spPr>
          <a:xfrm>
            <a:off x="4149627" y="479580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4DBB30-F278-4830-8A38-CC6679A7AB4C}"/>
              </a:ext>
            </a:extLst>
          </p:cNvPr>
          <p:cNvSpPr txBox="1"/>
          <p:nvPr/>
        </p:nvSpPr>
        <p:spPr>
          <a:xfrm>
            <a:off x="3745263" y="4740495"/>
            <a:ext cx="6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17F5906-28A1-49FE-B6A7-891D1190C7F4}"/>
              </a:ext>
            </a:extLst>
          </p:cNvPr>
          <p:cNvSpPr txBox="1"/>
          <p:nvPr/>
        </p:nvSpPr>
        <p:spPr>
          <a:xfrm>
            <a:off x="3298910" y="2569791"/>
            <a:ext cx="63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E07D239-5903-4FAB-A668-0BCBF9CA47EE}"/>
              </a:ext>
            </a:extLst>
          </p:cNvPr>
          <p:cNvSpPr txBox="1"/>
          <p:nvPr/>
        </p:nvSpPr>
        <p:spPr>
          <a:xfrm>
            <a:off x="3703296" y="3383308"/>
            <a:ext cx="63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0//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8064BF0-8350-472E-ACA0-6A40F99BD623}"/>
              </a:ext>
            </a:extLst>
          </p:cNvPr>
          <p:cNvSpPr txBox="1"/>
          <p:nvPr/>
        </p:nvSpPr>
        <p:spPr>
          <a:xfrm>
            <a:off x="5897759" y="1780855"/>
            <a:ext cx="63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00D6AD0-71EC-4D7A-AC1C-8D966358E7D0}"/>
              </a:ext>
            </a:extLst>
          </p:cNvPr>
          <p:cNvSpPr txBox="1"/>
          <p:nvPr/>
        </p:nvSpPr>
        <p:spPr>
          <a:xfrm>
            <a:off x="10042312" y="1739176"/>
            <a:ext cx="63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A5DA54-01BC-4ACF-88FA-E79C543381B2}"/>
              </a:ext>
            </a:extLst>
          </p:cNvPr>
          <p:cNvSpPr txBox="1"/>
          <p:nvPr/>
        </p:nvSpPr>
        <p:spPr>
          <a:xfrm>
            <a:off x="3326788" y="2944387"/>
            <a:ext cx="13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1   8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5E46D-C08E-46DC-8CB6-8EE9EE6143F6}"/>
              </a:ext>
            </a:extLst>
          </p:cNvPr>
          <p:cNvSpPr txBox="1"/>
          <p:nvPr/>
        </p:nvSpPr>
        <p:spPr>
          <a:xfrm>
            <a:off x="2865603" y="4803160"/>
            <a:ext cx="122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F463D0E-CA6E-474C-BCF2-83EC994407E4}"/>
              </a:ext>
            </a:extLst>
          </p:cNvPr>
          <p:cNvSpPr txBox="1"/>
          <p:nvPr/>
        </p:nvSpPr>
        <p:spPr>
          <a:xfrm>
            <a:off x="5352691" y="4812139"/>
            <a:ext cx="63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B6F4B1-9510-42CF-9DBA-0DBA58F7ACDB}"/>
              </a:ext>
            </a:extLst>
          </p:cNvPr>
          <p:cNvSpPr txBox="1"/>
          <p:nvPr/>
        </p:nvSpPr>
        <p:spPr>
          <a:xfrm>
            <a:off x="4559951" y="4775348"/>
            <a:ext cx="39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=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82DBE11-B09A-4755-BE57-83B7A757DB3C}"/>
              </a:ext>
            </a:extLst>
          </p:cNvPr>
          <p:cNvSpPr txBox="1"/>
          <p:nvPr/>
        </p:nvSpPr>
        <p:spPr>
          <a:xfrm>
            <a:off x="2534494" y="5145167"/>
            <a:ext cx="6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E5DE0BF-BA22-42D3-9545-D619B580182D}"/>
              </a:ext>
            </a:extLst>
          </p:cNvPr>
          <p:cNvSpPr txBox="1"/>
          <p:nvPr/>
        </p:nvSpPr>
        <p:spPr>
          <a:xfrm>
            <a:off x="4958409" y="4812139"/>
            <a:ext cx="56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FE1D8AD-93FE-43BC-87EB-D52B55837F11}"/>
              </a:ext>
            </a:extLst>
          </p:cNvPr>
          <p:cNvSpPr txBox="1"/>
          <p:nvPr/>
        </p:nvSpPr>
        <p:spPr>
          <a:xfrm>
            <a:off x="2912682" y="5241177"/>
            <a:ext cx="63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278C64-C99D-4CAA-9DB9-1E823BB98886}"/>
              </a:ext>
            </a:extLst>
          </p:cNvPr>
          <p:cNvSpPr txBox="1"/>
          <p:nvPr/>
        </p:nvSpPr>
        <p:spPr>
          <a:xfrm>
            <a:off x="2913320" y="55395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24D3DBF-79FD-47CB-A4C8-6BF42838450E}"/>
              </a:ext>
            </a:extLst>
          </p:cNvPr>
          <p:cNvSpPr txBox="1"/>
          <p:nvPr/>
        </p:nvSpPr>
        <p:spPr>
          <a:xfrm>
            <a:off x="2912682" y="59332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689213A-4112-4DBD-89B2-F4C6387CD478}"/>
              </a:ext>
            </a:extLst>
          </p:cNvPr>
          <p:cNvSpPr txBox="1"/>
          <p:nvPr/>
        </p:nvSpPr>
        <p:spPr>
          <a:xfrm>
            <a:off x="2560867" y="5865223"/>
            <a:ext cx="6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6929601-C4A9-4D01-BC54-37966F2313C8}"/>
              </a:ext>
            </a:extLst>
          </p:cNvPr>
          <p:cNvSpPr txBox="1"/>
          <p:nvPr/>
        </p:nvSpPr>
        <p:spPr>
          <a:xfrm>
            <a:off x="3298910" y="6338545"/>
            <a:ext cx="63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0//</a:t>
            </a:r>
          </a:p>
        </p:txBody>
      </p:sp>
      <p:pic>
        <p:nvPicPr>
          <p:cNvPr id="41" name="Picture 2" descr="de investigación | Cartoon gifs, Animation, Anime">
            <a:extLst>
              <a:ext uri="{FF2B5EF4-FFF2-40B4-BE49-F238E27FC236}">
                <a16:creationId xmlns:a16="http://schemas.microsoft.com/office/drawing/2014/main" id="{5C710D95-F2ED-4888-95C4-2FBB53AADC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977" y="2253447"/>
            <a:ext cx="2864240" cy="36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2" grpId="0"/>
      <p:bldP spid="24" grpId="0"/>
      <p:bldP spid="3" grpId="0"/>
      <p:bldP spid="30" grpId="0"/>
      <p:bldP spid="31" grpId="0"/>
      <p:bldP spid="33" grpId="0"/>
      <p:bldP spid="34" grpId="0"/>
      <p:bldP spid="7" grpId="0"/>
      <p:bldP spid="37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665296" cy="132556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evisa la ruta de aprendizaje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¿Q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ué aprendiste hoy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¿C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ómo lo aprendiste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¿L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ograste el objetivo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10108" y="5305078"/>
            <a:ext cx="1549388" cy="1503118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C6320F92-F77D-40B5-BCCA-7CE4D10F3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2983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5EDD3AA-8BBD-420D-99AF-68D1239FF831}"/>
              </a:ext>
            </a:extLst>
          </p:cNvPr>
          <p:cNvSpPr/>
          <p:nvPr/>
        </p:nvSpPr>
        <p:spPr>
          <a:xfrm>
            <a:off x="6869091" y="5305078"/>
            <a:ext cx="5042992" cy="9318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Cuéntale a tus padres lo que aprendiste en esta clase.</a:t>
            </a:r>
          </a:p>
        </p:txBody>
      </p:sp>
      <p:pic>
        <p:nvPicPr>
          <p:cNvPr id="7172" name="Picture 4" descr="Marzo imagenes del dia del padre saturn GIF - Find on GIFER">
            <a:extLst>
              <a:ext uri="{FF2B5EF4-FFF2-40B4-BE49-F238E27FC236}">
                <a16:creationId xmlns:a16="http://schemas.microsoft.com/office/drawing/2014/main" id="{4C2F305F-81E0-4FC4-AA2E-5775A5969C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4437112"/>
            <a:ext cx="217045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bjetivo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 algn="just">
              <a:buNone/>
            </a:pPr>
            <a:r>
              <a:rPr lang="es-C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etroalimentar los aprendizajes y contenidos de valor posicional y operaciones básicas utilizando el algoritmo a través de ejercicios.</a:t>
            </a:r>
          </a:p>
        </p:txBody>
      </p:sp>
      <p:sp>
        <p:nvSpPr>
          <p:cNvPr id="150" name="Rectángulo 149"/>
          <p:cNvSpPr/>
          <p:nvPr/>
        </p:nvSpPr>
        <p:spPr>
          <a:xfrm>
            <a:off x="8112224" y="184101"/>
            <a:ext cx="3888432" cy="157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cuaderno de asignatura.</a:t>
            </a:r>
          </a:p>
        </p:txBody>
      </p:sp>
      <p:pic>
        <p:nvPicPr>
          <p:cNvPr id="1026" name="Picture 2" descr="Niños aprendiendo matemáticas con libros abiertos ilustración ...">
            <a:extLst>
              <a:ext uri="{FF2B5EF4-FFF2-40B4-BE49-F238E27FC236}">
                <a16:creationId xmlns:a16="http://schemas.microsoft.com/office/drawing/2014/main" id="{5FD03552-DF4B-48A6-8BB4-6D9804B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43711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 de aprendizaje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350560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3">
            <a:extLst>
              <a:ext uri="{FF2B5EF4-FFF2-40B4-BE49-F238E27FC236}">
                <a16:creationId xmlns:a16="http://schemas.microsoft.com/office/drawing/2014/main" id="{999E3DFA-28B5-4015-9E59-5C9425BF751A}"/>
              </a:ext>
            </a:extLst>
          </p:cNvPr>
          <p:cNvPicPr/>
          <p:nvPr/>
        </p:nvPicPr>
        <p:blipFill>
          <a:blip r:embed="rId7"/>
          <a:stretch/>
        </p:blipFill>
        <p:spPr>
          <a:xfrm rot="5400000">
            <a:off x="511446" y="4725522"/>
            <a:ext cx="2160394" cy="2015466"/>
          </a:xfrm>
          <a:prstGeom prst="rect">
            <a:avLst/>
          </a:prstGeom>
          <a:ln>
            <a:noFill/>
          </a:ln>
        </p:spPr>
      </p:pic>
      <p:pic>
        <p:nvPicPr>
          <p:cNvPr id="6" name="Imagen 448">
            <a:extLst>
              <a:ext uri="{FF2B5EF4-FFF2-40B4-BE49-F238E27FC236}">
                <a16:creationId xmlns:a16="http://schemas.microsoft.com/office/drawing/2014/main" id="{9994BEEC-7562-49F2-87C4-3EC6AA051213}"/>
              </a:ext>
            </a:extLst>
          </p:cNvPr>
          <p:cNvPicPr/>
          <p:nvPr/>
        </p:nvPicPr>
        <p:blipFill>
          <a:blip r:embed="rId8"/>
          <a:stretch/>
        </p:blipFill>
        <p:spPr>
          <a:xfrm rot="9419208">
            <a:off x="10026458" y="4699659"/>
            <a:ext cx="2134093" cy="1793548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de investigación | Cartoon gifs, Animation, Anime">
            <a:extLst>
              <a:ext uri="{FF2B5EF4-FFF2-40B4-BE49-F238E27FC236}">
                <a16:creationId xmlns:a16="http://schemas.microsoft.com/office/drawing/2014/main" id="{543BDF1E-BEF3-4DBA-9437-31541F05A9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286280"/>
            <a:ext cx="1867425" cy="23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792781" y="143061"/>
            <a:ext cx="2526144" cy="2052448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115696" y="73265"/>
            <a:ext cx="2197692" cy="18240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ecordemos el Valor Posicional?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435001" y="3414027"/>
            <a:ext cx="2526144" cy="22178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y Observar para recordar.</a:t>
            </a:r>
          </a:p>
        </p:txBody>
      </p:sp>
      <p:pic>
        <p:nvPicPr>
          <p:cNvPr id="1026" name="Picture 2" descr="Matemáticas 5. Propiedades de los números enteros - Monografias.com">
            <a:extLst>
              <a:ext uri="{FF2B5EF4-FFF2-40B4-BE49-F238E27FC236}">
                <a16:creationId xmlns:a16="http://schemas.microsoft.com/office/drawing/2014/main" id="{5767D8C5-492F-43F8-80C2-5513C1C12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7" b="46465"/>
          <a:stretch/>
        </p:blipFill>
        <p:spPr bwMode="auto">
          <a:xfrm>
            <a:off x="274505" y="2249527"/>
            <a:ext cx="7765711" cy="31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9E46D23-4BBC-41A5-AEB3-D41413F17651}"/>
              </a:ext>
            </a:extLst>
          </p:cNvPr>
          <p:cNvSpPr txBox="1"/>
          <p:nvPr/>
        </p:nvSpPr>
        <p:spPr>
          <a:xfrm>
            <a:off x="930619" y="3414028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F64C2E-3F31-4188-BAEB-B5F3C0E3F81E}"/>
              </a:ext>
            </a:extLst>
          </p:cNvPr>
          <p:cNvSpPr txBox="1"/>
          <p:nvPr/>
        </p:nvSpPr>
        <p:spPr>
          <a:xfrm>
            <a:off x="1669291" y="3396331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12CE38-1304-4A3B-BC29-E2CB4BE416BD}"/>
              </a:ext>
            </a:extLst>
          </p:cNvPr>
          <p:cNvSpPr txBox="1"/>
          <p:nvPr/>
        </p:nvSpPr>
        <p:spPr>
          <a:xfrm>
            <a:off x="2538030" y="3388046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07A288-B8BC-448C-88FD-50A86D41F516}"/>
              </a:ext>
            </a:extLst>
          </p:cNvPr>
          <p:cNvSpPr txBox="1"/>
          <p:nvPr/>
        </p:nvSpPr>
        <p:spPr>
          <a:xfrm>
            <a:off x="3323419" y="3406653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D6B40F-F043-4223-853B-72F439B21401}"/>
              </a:ext>
            </a:extLst>
          </p:cNvPr>
          <p:cNvSpPr txBox="1"/>
          <p:nvPr/>
        </p:nvSpPr>
        <p:spPr>
          <a:xfrm>
            <a:off x="4932008" y="3429000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8012EB-3ADB-4F2C-94A6-7275201B690F}"/>
              </a:ext>
            </a:extLst>
          </p:cNvPr>
          <p:cNvSpPr txBox="1"/>
          <p:nvPr/>
        </p:nvSpPr>
        <p:spPr>
          <a:xfrm>
            <a:off x="4174794" y="3412380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9D6053-02AB-4B98-8252-96C80D4020FA}"/>
              </a:ext>
            </a:extLst>
          </p:cNvPr>
          <p:cNvSpPr txBox="1"/>
          <p:nvPr/>
        </p:nvSpPr>
        <p:spPr>
          <a:xfrm>
            <a:off x="677146" y="39643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300.000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FC617E6-A459-42E1-9086-BA0679774E8A}"/>
              </a:ext>
            </a:extLst>
          </p:cNvPr>
          <p:cNvSpPr txBox="1"/>
          <p:nvPr/>
        </p:nvSpPr>
        <p:spPr>
          <a:xfrm>
            <a:off x="3675818" y="4016396"/>
            <a:ext cx="80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4.000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1468EC-F17E-4A24-9928-79FA972FE8A4}"/>
              </a:ext>
            </a:extLst>
          </p:cNvPr>
          <p:cNvSpPr txBox="1"/>
          <p:nvPr/>
        </p:nvSpPr>
        <p:spPr>
          <a:xfrm>
            <a:off x="4985772" y="3987240"/>
            <a:ext cx="61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200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DCCAD69-7469-4418-8174-21CB84B34676}"/>
              </a:ext>
            </a:extLst>
          </p:cNvPr>
          <p:cNvSpPr txBox="1"/>
          <p:nvPr/>
        </p:nvSpPr>
        <p:spPr>
          <a:xfrm>
            <a:off x="6096000" y="4026705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771DEC4-3903-417A-9B4F-3060B890697F}"/>
              </a:ext>
            </a:extLst>
          </p:cNvPr>
          <p:cNvSpPr txBox="1"/>
          <p:nvPr/>
        </p:nvSpPr>
        <p:spPr>
          <a:xfrm>
            <a:off x="7189690" y="4011988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 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16428EC-006E-492A-A119-B33B62010A6F}"/>
              </a:ext>
            </a:extLst>
          </p:cNvPr>
          <p:cNvSpPr txBox="1"/>
          <p:nvPr/>
        </p:nvSpPr>
        <p:spPr>
          <a:xfrm>
            <a:off x="2406146" y="3982065"/>
            <a:ext cx="4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78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Conocimientos previos: Términos de las Operaciones básicas.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45043" y="-125555"/>
            <a:ext cx="2111128" cy="1503955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3"/>
          <a:stretch/>
        </p:blipFill>
        <p:spPr>
          <a:xfrm rot="13142567">
            <a:off x="10667574" y="-14454"/>
            <a:ext cx="1539219" cy="1800225"/>
          </a:xfrm>
          <a:prstGeom prst="rect">
            <a:avLst/>
          </a:prstGeom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5159895" y="2705621"/>
            <a:ext cx="2088231" cy="14467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 escriban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terminos dela multiplicacion y division ...">
            <a:extLst>
              <a:ext uri="{FF2B5EF4-FFF2-40B4-BE49-F238E27FC236}">
                <a16:creationId xmlns:a16="http://schemas.microsoft.com/office/drawing/2014/main" id="{A30521A8-D9E8-4732-95BF-2B04BB01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628"/>
            <a:ext cx="3987654" cy="25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carga gratis ejercicios de divisiones para niños de primaria">
            <a:extLst>
              <a:ext uri="{FF2B5EF4-FFF2-40B4-BE49-F238E27FC236}">
                <a16:creationId xmlns:a16="http://schemas.microsoft.com/office/drawing/2014/main" id="{40F3055E-73E5-44D6-BF63-435067590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48" y="4221088"/>
            <a:ext cx="4021933" cy="25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érminos de la suma, resta y multiplicación |">
            <a:extLst>
              <a:ext uri="{FF2B5EF4-FFF2-40B4-BE49-F238E27FC236}">
                <a16:creationId xmlns:a16="http://schemas.microsoft.com/office/drawing/2014/main" id="{5A3286EE-98EC-4512-9AA1-A322E382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" y="1590737"/>
            <a:ext cx="3928977" cy="21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terminos suma, resta, multiplicacion y ...">
            <a:extLst>
              <a:ext uri="{FF2B5EF4-FFF2-40B4-BE49-F238E27FC236}">
                <a16:creationId xmlns:a16="http://schemas.microsoft.com/office/drawing/2014/main" id="{A8D5A2D0-3FF7-467B-946D-551F043EC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5"/>
          <a:stretch/>
        </p:blipFill>
        <p:spPr bwMode="auto">
          <a:xfrm>
            <a:off x="8204348" y="1671420"/>
            <a:ext cx="4021933" cy="22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 aplausos | Imagenes animadas, Aplausos gif, Aplausos">
            <a:extLst>
              <a:ext uri="{FF2B5EF4-FFF2-40B4-BE49-F238E27FC236}">
                <a16:creationId xmlns:a16="http://schemas.microsoft.com/office/drawing/2014/main" id="{71C07577-64EF-4D63-B6CC-24F16AE62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4" y="4321628"/>
            <a:ext cx="2356657" cy="23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2" name="Llamada rectangular redondeada 1"/>
          <p:cNvSpPr/>
          <p:nvPr/>
        </p:nvSpPr>
        <p:spPr>
          <a:xfrm>
            <a:off x="3863752" y="55752"/>
            <a:ext cx="4230255" cy="3816424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b="1" dirty="0"/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 recordar el valor posicional, realizaremos un juego de refuerzo… sigue las instrucciones:</a:t>
            </a:r>
          </a:p>
          <a:p>
            <a:pPr marL="457200" indent="-457200" algn="ctr">
              <a:buAutoNum type="arabicParenR"/>
            </a:pP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la cifra.</a:t>
            </a:r>
          </a:p>
          <a:p>
            <a:pPr marL="457200" indent="-457200" algn="ctr">
              <a:buAutoNum type="arabicParenR"/>
            </a:pP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el valor posicional del número destacado dentro de la cifra.</a:t>
            </a:r>
          </a:p>
          <a:p>
            <a:pPr marL="457200" indent="-457200" algn="ctr">
              <a:buAutoNum type="arabicParenR"/>
            </a:pPr>
            <a:endParaRPr lang="es-CL" sz="2400" dirty="0"/>
          </a:p>
        </p:txBody>
      </p:sp>
      <p:sp>
        <p:nvSpPr>
          <p:cNvPr id="9" name="Conector 8"/>
          <p:cNvSpPr/>
          <p:nvPr/>
        </p:nvSpPr>
        <p:spPr>
          <a:xfrm>
            <a:off x="9768408" y="3645024"/>
            <a:ext cx="2232248" cy="212646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respuesta correcta te dará un punto</a:t>
            </a:r>
          </a:p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¡Cuenta tus puntos!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662847" y="4115143"/>
            <a:ext cx="4830677" cy="1053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¡Comencemos el juego!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518" y="0"/>
            <a:ext cx="1847528" cy="922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Juego de forma oral</a:t>
            </a:r>
          </a:p>
        </p:txBody>
      </p:sp>
    </p:spTree>
    <p:extLst>
      <p:ext uri="{BB962C8B-B14F-4D97-AF65-F5344CB8AC3E}">
        <p14:creationId xmlns:p14="http://schemas.microsoft.com/office/powerpoint/2010/main" val="42653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1808</Words>
  <Application>Microsoft Office PowerPoint</Application>
  <PresentationFormat>Panorámica</PresentationFormat>
  <Paragraphs>372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Hind</vt:lpstr>
      <vt:lpstr>Times New Roman</vt:lpstr>
      <vt:lpstr>Office Theme</vt:lpstr>
      <vt:lpstr>    Matemática</vt:lpstr>
      <vt:lpstr>Presentación de PowerPoint</vt:lpstr>
      <vt:lpstr>Presentación de PowerPoint</vt:lpstr>
      <vt:lpstr>Presentación de PowerPoint</vt:lpstr>
      <vt:lpstr>Objetivo:</vt:lpstr>
      <vt:lpstr>Ruta de aprendizaje</vt:lpstr>
      <vt:lpstr>Presentación de PowerPoint</vt:lpstr>
      <vt:lpstr>Conocimientos previos: Términos de las Operaciones básicas.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Comparar las siguientes cifras y ubicarlas en la Tabla.</vt:lpstr>
      <vt:lpstr>Presentación de PowerPoint</vt:lpstr>
      <vt:lpstr>Presentación de PowerPoint</vt:lpstr>
      <vt:lpstr>Clase 5 Niños: Les envío solución de algunas  actividades referida a la Comparación y orden de números.</vt:lpstr>
      <vt:lpstr>Clase 5 Niños: Les envío solución de algunas  actividades referida a la Comparación y orden de números.</vt:lpstr>
      <vt:lpstr>Presentación de PowerPoint</vt:lpstr>
      <vt:lpstr>Presentación de PowerPoint</vt:lpstr>
      <vt:lpstr>Presentación de PowerPoint</vt:lpstr>
      <vt:lpstr>Presentación de PowerPoint</vt:lpstr>
      <vt:lpstr>Observa el siguiente Video de como se realiza una Sustracción con canje.</vt:lpstr>
      <vt:lpstr>Presentación de PowerPoint</vt:lpstr>
      <vt:lpstr>Presentación de PowerPoint</vt:lpstr>
      <vt:lpstr>Resuelve las siguientes sustracciones.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2020-05-14T12:57:56Z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