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86" r:id="rId3"/>
    <p:sldId id="288" r:id="rId4"/>
    <p:sldId id="259" r:id="rId5"/>
    <p:sldId id="260" r:id="rId6"/>
    <p:sldId id="274" r:id="rId7"/>
    <p:sldId id="275" r:id="rId8"/>
    <p:sldId id="276" r:id="rId9"/>
    <p:sldId id="277" r:id="rId10"/>
    <p:sldId id="289" r:id="rId11"/>
    <p:sldId id="291" r:id="rId12"/>
    <p:sldId id="292" r:id="rId13"/>
    <p:sldId id="293" r:id="rId14"/>
    <p:sldId id="294" r:id="rId15"/>
    <p:sldId id="282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98910" y="304800"/>
            <a:ext cx="531852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0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8910" y="3108804"/>
            <a:ext cx="531852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8" name="Marcador de posición de fech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32F3A23-5D3B-4EEB-8401-67C1E1C4E4FD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9" name="Marcador de posición de pie de página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10" name="Marcador de posición de número de diapositiva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04D5EC-B395-4622-B25F-C6B5F6D88C33}" type="datetimeFigureOut">
              <a:rPr lang="es-AR" smtClean="0"/>
              <a:t>22/4/2020</a:t>
            </a:fld>
            <a:endParaRPr lang="es-AR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5A7C6CE-AEBB-4416-9023-DA627C4920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8761" y="304801"/>
            <a:ext cx="1286850" cy="5410200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657350" y="304801"/>
            <a:ext cx="5627111" cy="5410200"/>
          </a:xfrm>
        </p:spPr>
        <p:txBody>
          <a:bodyPr vert="eaVert" rtlCol="0"/>
          <a:lstStyle/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04D5EC-B395-4622-B25F-C6B5F6D88C33}" type="datetimeFigureOut">
              <a:rPr lang="es-AR" smtClean="0"/>
              <a:t>22/4/2020</a:t>
            </a:fld>
            <a:endParaRPr lang="es-AR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5A7C6CE-AEBB-4416-9023-DA627C4920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04D5EC-B395-4622-B25F-C6B5F6D88C33}" type="datetimeFigureOut">
              <a:rPr lang="es-AR" smtClean="0"/>
              <a:t>22/4/2020</a:t>
            </a:fld>
            <a:endParaRPr lang="es-AR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5A7C6CE-AEBB-4416-9023-DA627C4920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85010" y="1600201"/>
            <a:ext cx="48006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3885009" y="4105029"/>
            <a:ext cx="48006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FF2D004-E54C-407F-AA91-4A221359DF90}" type="datetime1">
              <a:rPr lang="es-ES" noProof="0" smtClean="0"/>
              <a:pPr/>
              <a:t>22/04/2020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656160" y="1600200"/>
            <a:ext cx="3429000" cy="411480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5256610" y="1600200"/>
            <a:ext cx="3429000" cy="411480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04D5EC-B395-4622-B25F-C6B5F6D88C33}" type="datetimeFigureOut">
              <a:rPr lang="es-AR" smtClean="0"/>
              <a:t>22/4/2020</a:t>
            </a:fld>
            <a:endParaRPr lang="es-AR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5A7C6CE-AEBB-4416-9023-DA627C4920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656160" y="1600200"/>
            <a:ext cx="3429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656160" y="2505075"/>
            <a:ext cx="3429000" cy="333756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5256610" y="1600200"/>
            <a:ext cx="3429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5256610" y="2505075"/>
            <a:ext cx="3429000" cy="3337560"/>
          </a:xfrm>
        </p:spPr>
        <p:txBody>
          <a:bodyPr rtlCol="0"/>
          <a:lstStyle/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04D5EC-B395-4622-B25F-C6B5F6D88C33}" type="datetimeFigureOut">
              <a:rPr lang="es-AR" smtClean="0"/>
              <a:t>22/4/2020</a:t>
            </a:fld>
            <a:endParaRPr lang="es-AR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5A7C6CE-AEBB-4416-9023-DA627C4920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04D5EC-B395-4622-B25F-C6B5F6D88C33}" type="datetimeFigureOut">
              <a:rPr lang="es-AR" smtClean="0"/>
              <a:t>22/4/2020</a:t>
            </a:fld>
            <a:endParaRPr lang="es-AR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5A7C6CE-AEBB-4416-9023-DA627C4920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04D5EC-B395-4622-B25F-C6B5F6D88C33}" type="datetimeFigureOut">
              <a:rPr lang="es-AR" smtClean="0"/>
              <a:t>22/4/2020</a:t>
            </a:fld>
            <a:endParaRPr lang="es-AR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5A7C6CE-AEBB-4416-9023-DA627C4920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8209" y="2277477"/>
            <a:ext cx="20574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970360" y="533400"/>
            <a:ext cx="51435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6628211" y="4583188"/>
            <a:ext cx="20574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04D5EC-B395-4622-B25F-C6B5F6D88C33}" type="datetimeFigureOut">
              <a:rPr lang="es-AR" smtClean="0"/>
              <a:t>22/4/2020</a:t>
            </a:fld>
            <a:endParaRPr lang="es-AR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5A7C6CE-AEBB-4416-9023-DA627C4920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8209" y="2277477"/>
            <a:ext cx="20574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8" name="Rectángulo redondeado 7"/>
          <p:cNvSpPr/>
          <p:nvPr/>
        </p:nvSpPr>
        <p:spPr>
          <a:xfrm>
            <a:off x="970359" y="533400"/>
            <a:ext cx="51435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."/>
          <p:cNvSpPr>
            <a:spLocks noGrp="1"/>
          </p:cNvSpPr>
          <p:nvPr>
            <p:ph type="pic" idx="1"/>
          </p:nvPr>
        </p:nvSpPr>
        <p:spPr>
          <a:xfrm>
            <a:off x="1056084" y="647700"/>
            <a:ext cx="497205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6628211" y="4583188"/>
            <a:ext cx="20574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904D5EC-B395-4622-B25F-C6B5F6D88C33}" type="datetimeFigureOut">
              <a:rPr lang="es-AR" smtClean="0"/>
              <a:t>22/4/2020</a:t>
            </a:fld>
            <a:endParaRPr lang="es-AR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s-AR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15A7C6CE-AEBB-4416-9023-DA627C4920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656160" y="304800"/>
            <a:ext cx="702945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656160" y="1600200"/>
            <a:ext cx="702945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90182" y="6505078"/>
            <a:ext cx="723027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fld id="{4904D5EC-B395-4622-B25F-C6B5F6D88C33}" type="datetimeFigureOut">
              <a:rPr lang="es-AR" smtClean="0"/>
              <a:t>22/4/2020</a:t>
            </a:fld>
            <a:endParaRPr lang="es-AR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960120" y="6505078"/>
            <a:ext cx="515731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85611" y="6280299"/>
            <a:ext cx="40004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fld id="{15A7C6CE-AEBB-4416-9023-DA627C49200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slide" Target="slide5.xml"/><Relationship Id="rId7" Type="http://schemas.openxmlformats.org/officeDocument/2006/relationships/image" Target="../media/image12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g"/><Relationship Id="rId3" Type="http://schemas.openxmlformats.org/officeDocument/2006/relationships/slide" Target="slide5.xml"/><Relationship Id="rId7" Type="http://schemas.openxmlformats.org/officeDocument/2006/relationships/image" Target="../media/image18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image" Target="../media/image24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g"/><Relationship Id="rId3" Type="http://schemas.openxmlformats.org/officeDocument/2006/relationships/slide" Target="slide5.xml"/><Relationship Id="rId7" Type="http://schemas.openxmlformats.org/officeDocument/2006/relationships/image" Target="../media/image29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g"/><Relationship Id="rId5" Type="http://schemas.openxmlformats.org/officeDocument/2006/relationships/image" Target="../media/image27.jpg"/><Relationship Id="rId4" Type="http://schemas.openxmlformats.org/officeDocument/2006/relationships/image" Target="../media/image2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9512" y="6196564"/>
            <a:ext cx="6777318" cy="672480"/>
          </a:xfrm>
        </p:spPr>
        <p:txBody>
          <a:bodyPr>
            <a:noAutofit/>
          </a:bodyPr>
          <a:lstStyle/>
          <a:p>
            <a:pPr marL="1905" algn="ctr">
              <a:lnSpc>
                <a:spcPts val="4750"/>
              </a:lnSpc>
              <a:spcBef>
                <a:spcPts val="100"/>
              </a:spcBef>
            </a:pPr>
            <a:r>
              <a:rPr lang="es-CL" sz="3600" dirty="0">
                <a:latin typeface="Caladea"/>
                <a:cs typeface="Caladea"/>
              </a:rPr>
              <a:t/>
            </a:r>
            <a:br>
              <a:rPr lang="es-CL" sz="3600" dirty="0">
                <a:latin typeface="Caladea"/>
                <a:cs typeface="Caladea"/>
              </a:rPr>
            </a:br>
            <a:r>
              <a:rPr lang="es-CL" sz="3600" spc="-5" dirty="0">
                <a:solidFill>
                  <a:srgbClr val="FF0000"/>
                </a:solidFill>
                <a:latin typeface="Caladea"/>
                <a:cs typeface="Caladea"/>
              </a:rPr>
              <a:t>M</a:t>
            </a:r>
            <a:r>
              <a:rPr lang="es-CL" sz="3600" spc="-5" dirty="0">
                <a:solidFill>
                  <a:srgbClr val="404040"/>
                </a:solidFill>
                <a:latin typeface="Caladea"/>
                <a:cs typeface="Caladea"/>
              </a:rPr>
              <a:t>aterial </a:t>
            </a:r>
            <a:r>
              <a:rPr lang="es-CL" sz="3600" dirty="0">
                <a:solidFill>
                  <a:srgbClr val="404040"/>
                </a:solidFill>
                <a:latin typeface="Caladea"/>
                <a:cs typeface="Caladea"/>
              </a:rPr>
              <a:t>semanal</a:t>
            </a:r>
            <a:r>
              <a:rPr lang="es-CL" sz="3600" spc="-20" dirty="0">
                <a:solidFill>
                  <a:srgbClr val="404040"/>
                </a:solidFill>
                <a:latin typeface="Caladea"/>
                <a:cs typeface="Caladea"/>
              </a:rPr>
              <a:t> </a:t>
            </a:r>
            <a:r>
              <a:rPr lang="es-CL" sz="3600" spc="-10" dirty="0">
                <a:solidFill>
                  <a:srgbClr val="404040"/>
                </a:solidFill>
                <a:latin typeface="Caladea"/>
                <a:cs typeface="Caladea"/>
              </a:rPr>
              <a:t>3°básico.</a:t>
            </a:r>
            <a:r>
              <a:rPr lang="es-CL" sz="3600" dirty="0">
                <a:latin typeface="Caladea"/>
                <a:cs typeface="Caladea"/>
              </a:rPr>
              <a:t/>
            </a:r>
            <a:br>
              <a:rPr lang="es-CL" sz="3600" dirty="0">
                <a:latin typeface="Caladea"/>
                <a:cs typeface="Caladea"/>
              </a:rPr>
            </a:br>
            <a:r>
              <a:rPr lang="es-CL" sz="3600" spc="-20" dirty="0">
                <a:solidFill>
                  <a:srgbClr val="FF0000"/>
                </a:solidFill>
                <a:latin typeface="Caladea"/>
                <a:cs typeface="Caladea"/>
              </a:rPr>
              <a:t>P</a:t>
            </a:r>
            <a:r>
              <a:rPr lang="es-CL" sz="3600" spc="-20" dirty="0">
                <a:solidFill>
                  <a:srgbClr val="404040"/>
                </a:solidFill>
                <a:latin typeface="Caladea"/>
                <a:cs typeface="Caladea"/>
              </a:rPr>
              <a:t>rofesoras:</a:t>
            </a:r>
            <a:r>
              <a:rPr lang="es-CL" sz="3600" dirty="0">
                <a:latin typeface="Caladea"/>
                <a:cs typeface="Caladea"/>
              </a:rPr>
              <a:t/>
            </a:r>
            <a:br>
              <a:rPr lang="es-CL" sz="3600" dirty="0">
                <a:latin typeface="Caladea"/>
                <a:cs typeface="Caladea"/>
              </a:rPr>
            </a:br>
            <a:r>
              <a:rPr lang="es-CL" sz="3600" dirty="0">
                <a:solidFill>
                  <a:srgbClr val="404040"/>
                </a:solidFill>
                <a:latin typeface="Caladea"/>
                <a:cs typeface="Caladea"/>
              </a:rPr>
              <a:t>-</a:t>
            </a:r>
            <a:r>
              <a:rPr lang="es-CL" sz="3600" dirty="0">
                <a:solidFill>
                  <a:srgbClr val="FF0000"/>
                </a:solidFill>
                <a:latin typeface="Caladea"/>
                <a:cs typeface="Caladea"/>
              </a:rPr>
              <a:t>M</a:t>
            </a:r>
            <a:r>
              <a:rPr lang="es-CL" sz="3600" dirty="0">
                <a:solidFill>
                  <a:srgbClr val="404040"/>
                </a:solidFill>
                <a:latin typeface="Caladea"/>
                <a:cs typeface="Caladea"/>
              </a:rPr>
              <a:t>ichelle</a:t>
            </a:r>
            <a:r>
              <a:rPr lang="es-CL" sz="3600" spc="-10" dirty="0">
                <a:solidFill>
                  <a:srgbClr val="404040"/>
                </a:solidFill>
                <a:latin typeface="Caladea"/>
                <a:cs typeface="Caladea"/>
              </a:rPr>
              <a:t> </a:t>
            </a:r>
            <a:r>
              <a:rPr lang="es-CL" sz="3600" spc="-5" dirty="0">
                <a:solidFill>
                  <a:srgbClr val="404040"/>
                </a:solidFill>
                <a:latin typeface="Caladea"/>
                <a:cs typeface="Caladea"/>
              </a:rPr>
              <a:t>Cabello</a:t>
            </a:r>
            <a:r>
              <a:rPr lang="es-CL" sz="3600" dirty="0">
                <a:latin typeface="Caladea"/>
                <a:cs typeface="Caladea"/>
              </a:rPr>
              <a:t/>
            </a:r>
            <a:br>
              <a:rPr lang="es-CL" sz="3600" dirty="0">
                <a:latin typeface="Caladea"/>
                <a:cs typeface="Caladea"/>
              </a:rPr>
            </a:br>
            <a:r>
              <a:rPr lang="es-CL" sz="3600" spc="-45" dirty="0">
                <a:solidFill>
                  <a:srgbClr val="404040"/>
                </a:solidFill>
                <a:latin typeface="Caladea"/>
                <a:cs typeface="Caladea"/>
              </a:rPr>
              <a:t>-</a:t>
            </a:r>
            <a:r>
              <a:rPr lang="es-CL" sz="3600" spc="-45" dirty="0">
                <a:solidFill>
                  <a:srgbClr val="FF0000"/>
                </a:solidFill>
                <a:latin typeface="Caladea"/>
                <a:cs typeface="Caladea"/>
              </a:rPr>
              <a:t>Y</a:t>
            </a:r>
            <a:r>
              <a:rPr lang="es-CL" sz="3600" spc="-45" dirty="0">
                <a:solidFill>
                  <a:srgbClr val="404040"/>
                </a:solidFill>
                <a:latin typeface="Caladea"/>
                <a:cs typeface="Caladea"/>
              </a:rPr>
              <a:t>essenia</a:t>
            </a:r>
            <a:r>
              <a:rPr lang="es-CL" sz="3600" spc="-10" dirty="0">
                <a:solidFill>
                  <a:srgbClr val="404040"/>
                </a:solidFill>
                <a:latin typeface="Caladea"/>
                <a:cs typeface="Caladea"/>
              </a:rPr>
              <a:t> </a:t>
            </a:r>
            <a:r>
              <a:rPr lang="es-CL" sz="3600" spc="-15" dirty="0">
                <a:solidFill>
                  <a:srgbClr val="404040"/>
                </a:solidFill>
                <a:latin typeface="Caladea"/>
                <a:cs typeface="Caladea"/>
              </a:rPr>
              <a:t>Ibarra</a:t>
            </a:r>
            <a:r>
              <a:rPr lang="es-CL" sz="3600" dirty="0">
                <a:latin typeface="Caladea"/>
                <a:cs typeface="Caladea"/>
              </a:rPr>
              <a:t/>
            </a:r>
            <a:br>
              <a:rPr lang="es-CL" sz="3600" dirty="0">
                <a:latin typeface="Caladea"/>
                <a:cs typeface="Caladea"/>
              </a:rPr>
            </a:br>
            <a:r>
              <a:rPr lang="es-CL" sz="3600" dirty="0">
                <a:solidFill>
                  <a:srgbClr val="FF0000"/>
                </a:solidFill>
                <a:latin typeface="Caladea"/>
                <a:cs typeface="Caladea"/>
              </a:rPr>
              <a:t>C</a:t>
            </a:r>
            <a:r>
              <a:rPr lang="es-CL" sz="3600" dirty="0">
                <a:solidFill>
                  <a:srgbClr val="404040"/>
                </a:solidFill>
                <a:latin typeface="Caladea"/>
                <a:cs typeface="Caladea"/>
              </a:rPr>
              <a:t>olegio </a:t>
            </a:r>
            <a:r>
              <a:rPr lang="es-CL" sz="3600" spc="-30" dirty="0">
                <a:solidFill>
                  <a:srgbClr val="FF0000"/>
                </a:solidFill>
                <a:latin typeface="Caladea"/>
                <a:cs typeface="Caladea"/>
              </a:rPr>
              <a:t>A</a:t>
            </a:r>
            <a:r>
              <a:rPr lang="es-CL" sz="3600" spc="-30" dirty="0">
                <a:solidFill>
                  <a:srgbClr val="404040"/>
                </a:solidFill>
                <a:latin typeface="Caladea"/>
                <a:cs typeface="Caladea"/>
              </a:rPr>
              <a:t>urora </a:t>
            </a:r>
            <a:r>
              <a:rPr lang="es-CL" sz="3600" dirty="0">
                <a:solidFill>
                  <a:srgbClr val="404040"/>
                </a:solidFill>
                <a:latin typeface="Caladea"/>
                <a:cs typeface="Caladea"/>
              </a:rPr>
              <a:t>de</a:t>
            </a:r>
            <a:r>
              <a:rPr lang="es-CL" sz="3600" spc="-80" dirty="0">
                <a:solidFill>
                  <a:srgbClr val="404040"/>
                </a:solidFill>
                <a:latin typeface="Caladea"/>
                <a:cs typeface="Caladea"/>
              </a:rPr>
              <a:t> </a:t>
            </a:r>
            <a:r>
              <a:rPr lang="es-CL" sz="3600" dirty="0">
                <a:solidFill>
                  <a:srgbClr val="FF0000"/>
                </a:solidFill>
                <a:latin typeface="Caladea"/>
                <a:cs typeface="Caladea"/>
              </a:rPr>
              <a:t>Ch</a:t>
            </a:r>
            <a:r>
              <a:rPr lang="es-CL" sz="3600" dirty="0">
                <a:solidFill>
                  <a:srgbClr val="404040"/>
                </a:solidFill>
                <a:latin typeface="Caladea"/>
                <a:cs typeface="Caladea"/>
              </a:rPr>
              <a:t>ile  </a:t>
            </a:r>
            <a:r>
              <a:rPr lang="es-CL" sz="3600" spc="-10" dirty="0">
                <a:solidFill>
                  <a:srgbClr val="FF0000"/>
                </a:solidFill>
                <a:latin typeface="Caladea"/>
                <a:cs typeface="Caladea"/>
              </a:rPr>
              <a:t>R</a:t>
            </a:r>
            <a:r>
              <a:rPr lang="es-CL" sz="3600" spc="-10" dirty="0">
                <a:solidFill>
                  <a:srgbClr val="404040"/>
                </a:solidFill>
                <a:latin typeface="Caladea"/>
                <a:cs typeface="Caladea"/>
              </a:rPr>
              <a:t>ancagua</a:t>
            </a:r>
            <a:r>
              <a:rPr lang="es-CL" sz="3600" dirty="0">
                <a:latin typeface="Caladea"/>
                <a:cs typeface="Caladea"/>
              </a:rPr>
              <a:t/>
            </a:r>
            <a:br>
              <a:rPr lang="es-CL" sz="3600" dirty="0">
                <a:latin typeface="Caladea"/>
                <a:cs typeface="Caladea"/>
              </a:rPr>
            </a:br>
            <a:endParaRPr lang="es-AR" sz="36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19C3C08-8C7D-4DCB-A4B5-9C896F40F96D}"/>
              </a:ext>
            </a:extLst>
          </p:cNvPr>
          <p:cNvSpPr/>
          <p:nvPr/>
        </p:nvSpPr>
        <p:spPr>
          <a:xfrm>
            <a:off x="251520" y="404664"/>
            <a:ext cx="6912768" cy="1487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7200" b="1" u="sng" dirty="0">
                <a:solidFill>
                  <a:srgbClr val="FF0000"/>
                </a:solidFill>
                <a:latin typeface="MeMima" pitchFamily="2" charset="0"/>
              </a:rPr>
              <a:t>N</a:t>
            </a:r>
            <a:r>
              <a:rPr lang="es-AR" sz="7200" b="1" u="sng" dirty="0">
                <a:solidFill>
                  <a:schemeClr val="tx1"/>
                </a:solidFill>
                <a:latin typeface="MeMima" pitchFamily="2" charset="0"/>
              </a:rPr>
              <a:t>o imprimir</a:t>
            </a:r>
          </a:p>
        </p:txBody>
      </p:sp>
    </p:spTree>
    <p:extLst>
      <p:ext uri="{BB962C8B-B14F-4D97-AF65-F5344CB8AC3E}">
        <p14:creationId xmlns:p14="http://schemas.microsoft.com/office/powerpoint/2010/main" val="31728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7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r>
              <a:rPr lang="es-CL"/>
              <a:t>AHORA…</a:t>
            </a:r>
          </a:p>
        </p:txBody>
      </p:sp>
      <p:pic>
        <p:nvPicPr>
          <p:cNvPr id="37891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1484313"/>
            <a:ext cx="45085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818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10976"/>
            <a:ext cx="7128792" cy="490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texto">
            <a:extLst>
              <a:ext uri="{FF2B5EF4-FFF2-40B4-BE49-F238E27FC236}">
                <a16:creationId xmlns:a16="http://schemas.microsoft.com/office/drawing/2014/main" id="{8A97C22C-30B3-41EC-834A-C0E3EABEB45C}"/>
              </a:ext>
            </a:extLst>
          </p:cNvPr>
          <p:cNvSpPr txBox="1">
            <a:spLocks/>
          </p:cNvSpPr>
          <p:nvPr/>
        </p:nvSpPr>
        <p:spPr>
          <a:xfrm>
            <a:off x="179512" y="0"/>
            <a:ext cx="7968953" cy="4032448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L" sz="2800" dirty="0"/>
              <a:t>Pensando en todos los materiales vistos sigue las instrucciones de tu profesora y diseña tu propio objeto tecnológico.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F39D1D5-E533-4CAC-A9F8-6AB6D62E29C7}"/>
              </a:ext>
            </a:extLst>
          </p:cNvPr>
          <p:cNvSpPr txBox="1"/>
          <p:nvPr/>
        </p:nvSpPr>
        <p:spPr>
          <a:xfrm>
            <a:off x="2375570" y="1475460"/>
            <a:ext cx="43928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ESCRIBE EN TU CUADERNO</a:t>
            </a:r>
          </a:p>
        </p:txBody>
      </p:sp>
    </p:spTree>
    <p:extLst>
      <p:ext uri="{BB962C8B-B14F-4D97-AF65-F5344CB8AC3E}">
        <p14:creationId xmlns:p14="http://schemas.microsoft.com/office/powerpoint/2010/main" val="337296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692696"/>
            <a:ext cx="8375559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4224E84-2A78-4D09-B607-974C0C5E5B37}"/>
              </a:ext>
            </a:extLst>
          </p:cNvPr>
          <p:cNvSpPr txBox="1"/>
          <p:nvPr/>
        </p:nvSpPr>
        <p:spPr>
          <a:xfrm>
            <a:off x="2267744" y="188640"/>
            <a:ext cx="43928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ESCRIBE EN TU CUADERNO</a:t>
            </a:r>
          </a:p>
        </p:txBody>
      </p:sp>
    </p:spTree>
    <p:extLst>
      <p:ext uri="{BB962C8B-B14F-4D97-AF65-F5344CB8AC3E}">
        <p14:creationId xmlns:p14="http://schemas.microsoft.com/office/powerpoint/2010/main" val="148553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9512" y="304800"/>
            <a:ext cx="8506098" cy="1200416"/>
          </a:xfrm>
        </p:spPr>
        <p:txBody>
          <a:bodyPr>
            <a:noAutofit/>
          </a:bodyPr>
          <a:lstStyle/>
          <a:p>
            <a:pPr algn="ctr"/>
            <a:r>
              <a:rPr lang="es-CL" sz="3600" dirty="0"/>
              <a:t>REVISEMOS LO APRENDIDO</a:t>
            </a:r>
            <a:br>
              <a:rPr lang="es-CL" sz="3600" dirty="0"/>
            </a:br>
            <a:r>
              <a:rPr lang="es-CL" sz="3600" dirty="0"/>
              <a:t>¿Qué son los materiales?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lphaLcPeriod"/>
            </a:pPr>
            <a:r>
              <a:rPr lang="es-CL" sz="4000" dirty="0">
                <a:hlinkClick r:id="" action="ppaction://noaction"/>
              </a:rPr>
              <a:t>Es lo que crea el hombre para hacer su vida más sencilla.</a:t>
            </a:r>
            <a:endParaRPr lang="es-CL" sz="4000" dirty="0"/>
          </a:p>
          <a:p>
            <a:pPr marL="502920" indent="-457200">
              <a:buFont typeface="+mj-lt"/>
              <a:buAutoNum type="alphaLcPeriod"/>
            </a:pPr>
            <a:r>
              <a:rPr lang="es-CL" sz="4000" dirty="0">
                <a:hlinkClick r:id="rId2" action="ppaction://hlinksldjump"/>
              </a:rPr>
              <a:t>Es la sustancia que sirve para crear otros elementos.</a:t>
            </a:r>
            <a:endParaRPr lang="es-CL" sz="4000" dirty="0"/>
          </a:p>
          <a:p>
            <a:pPr marL="502920" indent="-457200">
              <a:buFont typeface="+mj-lt"/>
              <a:buAutoNum type="alphaLcPeriod"/>
            </a:pPr>
            <a:r>
              <a:rPr lang="es-CL" sz="4000" dirty="0">
                <a:hlinkClick r:id="" action="ppaction://noaction"/>
              </a:rPr>
              <a:t>Ninguna de las anteriores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334736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L" sz="4800" dirty="0"/>
              <a:t>¿Qué son los objetos tecnológicos?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lphaLcPeriod"/>
            </a:pPr>
            <a:r>
              <a:rPr lang="es-CL" sz="4000" dirty="0">
                <a:hlinkClick r:id="rId2" action="ppaction://hlinksldjump"/>
              </a:rPr>
              <a:t>Es lo que crea el hombre para hacer su vida más sencilla.</a:t>
            </a:r>
            <a:endParaRPr lang="es-CL" sz="4000" dirty="0"/>
          </a:p>
          <a:p>
            <a:pPr marL="502920" indent="-457200">
              <a:buFont typeface="+mj-lt"/>
              <a:buAutoNum type="alphaLcPeriod"/>
            </a:pPr>
            <a:r>
              <a:rPr lang="es-CL" sz="4000" dirty="0">
                <a:hlinkClick r:id="" action="ppaction://noaction"/>
              </a:rPr>
              <a:t>Es la sustancia que sirve para crear otros elementos.</a:t>
            </a:r>
            <a:endParaRPr lang="es-CL" sz="4000" dirty="0"/>
          </a:p>
          <a:p>
            <a:pPr marL="502920" indent="-457200">
              <a:buFont typeface="+mj-lt"/>
              <a:buAutoNum type="alphaLcPeriod"/>
            </a:pPr>
            <a:r>
              <a:rPr lang="es-CL" sz="4000" dirty="0">
                <a:hlinkClick r:id="" action="ppaction://noaction"/>
              </a:rPr>
              <a:t>Es todo lo que nos rodea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2455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620688"/>
            <a:ext cx="6777318" cy="1731982"/>
          </a:xfrm>
        </p:spPr>
        <p:txBody>
          <a:bodyPr/>
          <a:lstStyle/>
          <a:p>
            <a:r>
              <a:rPr lang="es-AR" dirty="0"/>
              <a:t>¡Muy bien!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780928"/>
            <a:ext cx="3456384" cy="2360872"/>
          </a:xfrm>
          <a:prstGeom prst="rect">
            <a:avLst/>
          </a:prstGeom>
        </p:spPr>
      </p:pic>
      <p:sp>
        <p:nvSpPr>
          <p:cNvPr id="7" name="6 Flecha izquierda">
            <a:hlinkClick r:id="" action="ppaction://noaction"/>
          </p:cNvPr>
          <p:cNvSpPr/>
          <p:nvPr/>
        </p:nvSpPr>
        <p:spPr>
          <a:xfrm>
            <a:off x="6372200" y="5420460"/>
            <a:ext cx="1440160" cy="8168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/>
              <a:t>A</a:t>
            </a:r>
            <a:r>
              <a:rPr lang="es-AR" dirty="0"/>
              <a:t> </a:t>
            </a:r>
            <a:r>
              <a:rPr lang="es-AR" sz="1200" dirty="0">
                <a:hlinkClick r:id="" action="ppaction://noaction"/>
              </a:rPr>
              <a:t>autoevaluación</a:t>
            </a:r>
            <a:r>
              <a:rPr lang="es-AR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403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3 Título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s-CL" sz="4000" u="sng" dirty="0"/>
              <a:t>OBJETIVO DE LA CLASE</a:t>
            </a:r>
          </a:p>
        </p:txBody>
      </p:sp>
      <p:sp>
        <p:nvSpPr>
          <p:cNvPr id="11267" name="4 Subtítulo"/>
          <p:cNvSpPr>
            <a:spLocks noGrp="1"/>
          </p:cNvSpPr>
          <p:nvPr>
            <p:ph type="subTitle" idx="1"/>
          </p:nvPr>
        </p:nvSpPr>
        <p:spPr>
          <a:xfrm>
            <a:off x="611188" y="2276475"/>
            <a:ext cx="7632700" cy="1752600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s-ES" sz="3200" dirty="0"/>
              <a:t>Diseñar objeto tecnológico (juguete), identificando materiales a utilizar y los pasos a seguir.</a:t>
            </a:r>
            <a:endParaRPr lang="es-CL" sz="3200" b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4276254-3C76-42E5-AA11-A03C5B0E6236}"/>
              </a:ext>
            </a:extLst>
          </p:cNvPr>
          <p:cNvSpPr txBox="1"/>
          <p:nvPr/>
        </p:nvSpPr>
        <p:spPr>
          <a:xfrm>
            <a:off x="323528" y="204679"/>
            <a:ext cx="439286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ESCRIBE EL OBJETIVO EN TU CUADERNO </a:t>
            </a:r>
          </a:p>
        </p:txBody>
      </p:sp>
    </p:spTree>
    <p:extLst>
      <p:ext uri="{BB962C8B-B14F-4D97-AF65-F5344CB8AC3E}">
        <p14:creationId xmlns:p14="http://schemas.microsoft.com/office/powerpoint/2010/main" val="203880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1039971" y="797435"/>
            <a:ext cx="7029450" cy="1200416"/>
          </a:xfrm>
        </p:spPr>
        <p:txBody>
          <a:bodyPr/>
          <a:lstStyle/>
          <a:p>
            <a:pPr algn="ctr"/>
            <a:r>
              <a:rPr lang="es-CL" altLang="es-CL" dirty="0">
                <a:solidFill>
                  <a:schemeClr val="tx2"/>
                </a:solidFill>
                <a:latin typeface="Arial Black" pitchFamily="34" charset="0"/>
              </a:rPr>
              <a:t>RUTA DE APRENDIZAJE</a:t>
            </a:r>
          </a:p>
        </p:txBody>
      </p:sp>
      <p:sp>
        <p:nvSpPr>
          <p:cNvPr id="12291" name="5 CuadroTexto"/>
          <p:cNvSpPr txBox="1">
            <a:spLocks noChangeArrowheads="1"/>
          </p:cNvSpPr>
          <p:nvPr/>
        </p:nvSpPr>
        <p:spPr bwMode="auto">
          <a:xfrm>
            <a:off x="3492500" y="2420938"/>
            <a:ext cx="2374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endParaRPr lang="es-CL" altLang="es-CL"/>
          </a:p>
        </p:txBody>
      </p:sp>
      <p:sp>
        <p:nvSpPr>
          <p:cNvPr id="7" name="6 Rectángulo redondeado"/>
          <p:cNvSpPr/>
          <p:nvPr/>
        </p:nvSpPr>
        <p:spPr>
          <a:xfrm>
            <a:off x="539750" y="2532063"/>
            <a:ext cx="2087563" cy="1617662"/>
          </a:xfrm>
          <a:prstGeom prst="roundRect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s-CL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Recordamos qué son los materiales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3510915" y="2532063"/>
            <a:ext cx="2087563" cy="1617662"/>
          </a:xfrm>
          <a:prstGeom prst="roundRect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s-CL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Diseñamos un objetos con diversos materiales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6464300" y="2497138"/>
            <a:ext cx="2087563" cy="1617662"/>
          </a:xfrm>
          <a:prstGeom prst="roundRect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s-CL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Revisamos y nos evaluamos</a:t>
            </a:r>
          </a:p>
        </p:txBody>
      </p:sp>
      <p:sp>
        <p:nvSpPr>
          <p:cNvPr id="10" name="9 Flecha derecha"/>
          <p:cNvSpPr/>
          <p:nvPr/>
        </p:nvSpPr>
        <p:spPr>
          <a:xfrm>
            <a:off x="2627313" y="3305175"/>
            <a:ext cx="881062" cy="555625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CL"/>
          </a:p>
        </p:txBody>
      </p:sp>
      <p:sp>
        <p:nvSpPr>
          <p:cNvPr id="11" name="10 Flecha derecha"/>
          <p:cNvSpPr/>
          <p:nvPr/>
        </p:nvSpPr>
        <p:spPr>
          <a:xfrm>
            <a:off x="5595938" y="3340100"/>
            <a:ext cx="881062" cy="555625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s-CL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A3E75DA-545C-4B8A-9D81-ECF91E2E6CD7}"/>
              </a:ext>
            </a:extLst>
          </p:cNvPr>
          <p:cNvSpPr txBox="1"/>
          <p:nvPr/>
        </p:nvSpPr>
        <p:spPr>
          <a:xfrm>
            <a:off x="281848" y="113004"/>
            <a:ext cx="4392860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SOLO DEBES LEER Y COMPRENDER. NO ESCRIBAS EN TU CUADERNO DE TECNOLOGÍA </a:t>
            </a:r>
          </a:p>
        </p:txBody>
      </p:sp>
    </p:spTree>
    <p:extLst>
      <p:ext uri="{BB962C8B-B14F-4D97-AF65-F5344CB8AC3E}">
        <p14:creationId xmlns:p14="http://schemas.microsoft.com/office/powerpoint/2010/main" val="32540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822196"/>
            <a:ext cx="7029450" cy="1200416"/>
          </a:xfrm>
        </p:spPr>
        <p:txBody>
          <a:bodyPr>
            <a:normAutofit/>
          </a:bodyPr>
          <a:lstStyle/>
          <a:p>
            <a:pPr algn="ctr"/>
            <a:r>
              <a:rPr lang="es-AR" sz="3600" b="1" dirty="0"/>
              <a:t>RECORDEMOS…</a:t>
            </a:r>
            <a:br>
              <a:rPr lang="es-AR" sz="3600" b="1" dirty="0"/>
            </a:br>
            <a:r>
              <a:rPr lang="es-AR" sz="3600" b="1" dirty="0"/>
              <a:t>¿Qué son los materiales?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187624" y="2564904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1187624" y="2103239"/>
            <a:ext cx="67687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3200" b="1" dirty="0"/>
              <a:t>Se reconoce como material a la sustancia utilizada para fabricar un producto o UN OBJETO TECNOLÓGICO.</a:t>
            </a:r>
            <a:r>
              <a:rPr lang="es-AR" b="1" dirty="0"/>
              <a:t>.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4029993"/>
            <a:ext cx="1524000" cy="1495425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DF03475-EA05-4CE4-95C9-2926330332D3}"/>
              </a:ext>
            </a:extLst>
          </p:cNvPr>
          <p:cNvSpPr txBox="1"/>
          <p:nvPr/>
        </p:nvSpPr>
        <p:spPr>
          <a:xfrm>
            <a:off x="153928" y="120134"/>
            <a:ext cx="43928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ESCRIBE EN TU CUADERNO</a:t>
            </a:r>
          </a:p>
        </p:txBody>
      </p:sp>
    </p:spTree>
    <p:extLst>
      <p:ext uri="{BB962C8B-B14F-4D97-AF65-F5344CB8AC3E}">
        <p14:creationId xmlns:p14="http://schemas.microsoft.com/office/powerpoint/2010/main" val="327349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600" b="1" dirty="0"/>
              <a:t>¿Qué es un objeto tecnológico?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3268885"/>
          </a:xfrm>
        </p:spPr>
        <p:txBody>
          <a:bodyPr>
            <a:normAutofit/>
          </a:bodyPr>
          <a:lstStyle/>
          <a:p>
            <a:pPr algn="ctr"/>
            <a:r>
              <a:rPr lang="es-AR" sz="3200" b="1" dirty="0"/>
              <a:t> Son aquellos elementos que el hombre ha creado para mejorar su vida. Pueden ser tan sencillos como una cuchara, o mucho más complejos, como un computador.</a:t>
            </a:r>
          </a:p>
        </p:txBody>
      </p:sp>
      <p:sp>
        <p:nvSpPr>
          <p:cNvPr id="5" name="4 Flecha izquierda">
            <a:hlinkClick r:id="rId2" action="ppaction://hlinksldjump"/>
          </p:cNvPr>
          <p:cNvSpPr/>
          <p:nvPr/>
        </p:nvSpPr>
        <p:spPr>
          <a:xfrm>
            <a:off x="7164289" y="5805265"/>
            <a:ext cx="936103" cy="57606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/>
              <a:t>A índice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C3210D4-F391-4C4B-A00D-5BA62BF66450}"/>
              </a:ext>
            </a:extLst>
          </p:cNvPr>
          <p:cNvSpPr txBox="1"/>
          <p:nvPr/>
        </p:nvSpPr>
        <p:spPr>
          <a:xfrm>
            <a:off x="153928" y="120134"/>
            <a:ext cx="439286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ESCRIBE EN TU CUADERNO</a:t>
            </a:r>
          </a:p>
        </p:txBody>
      </p:sp>
    </p:spTree>
    <p:extLst>
      <p:ext uri="{BB962C8B-B14F-4D97-AF65-F5344CB8AC3E}">
        <p14:creationId xmlns:p14="http://schemas.microsoft.com/office/powerpoint/2010/main" val="94591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838975" y="468506"/>
            <a:ext cx="7029450" cy="1200416"/>
          </a:xfrm>
        </p:spPr>
        <p:txBody>
          <a:bodyPr/>
          <a:lstStyle/>
          <a:p>
            <a:pPr algn="ctr"/>
            <a:r>
              <a:rPr lang="es-AR" sz="4000" dirty="0"/>
              <a:t>Ejemplos de objetos tecnológicos</a:t>
            </a: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196632"/>
            <a:ext cx="1628973" cy="1821069"/>
          </a:xfrm>
        </p:spPr>
      </p:pic>
      <p:sp>
        <p:nvSpPr>
          <p:cNvPr id="7" name="6 Flecha izquierda">
            <a:hlinkClick r:id="rId3" action="ppaction://hlinksldjump"/>
          </p:cNvPr>
          <p:cNvSpPr/>
          <p:nvPr/>
        </p:nvSpPr>
        <p:spPr>
          <a:xfrm>
            <a:off x="6372200" y="5928889"/>
            <a:ext cx="936104" cy="5742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/>
              <a:t>Volver 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065710"/>
            <a:ext cx="2317083" cy="1682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609" y="4360285"/>
            <a:ext cx="2390775" cy="1914525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816" y="3904035"/>
            <a:ext cx="2466975" cy="1847850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994006"/>
            <a:ext cx="2038350" cy="2238375"/>
          </a:xfrm>
          <a:prstGeom prst="rect">
            <a:avLst/>
          </a:prstGeom>
        </p:spPr>
      </p:pic>
      <p:pic>
        <p:nvPicPr>
          <p:cNvPr id="16" name="15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65710"/>
            <a:ext cx="2486025" cy="1838325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8CFE0374-B5A9-4A82-A2B0-B0F2C7AF8E27}"/>
              </a:ext>
            </a:extLst>
          </p:cNvPr>
          <p:cNvSpPr txBox="1"/>
          <p:nvPr/>
        </p:nvSpPr>
        <p:spPr>
          <a:xfrm>
            <a:off x="153928" y="120134"/>
            <a:ext cx="271200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SOLO LEE Y OBSERVA</a:t>
            </a:r>
          </a:p>
        </p:txBody>
      </p:sp>
    </p:spTree>
    <p:extLst>
      <p:ext uri="{BB962C8B-B14F-4D97-AF65-F5344CB8AC3E}">
        <p14:creationId xmlns:p14="http://schemas.microsoft.com/office/powerpoint/2010/main" val="344742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594" y="1600200"/>
            <a:ext cx="5153787" cy="4114800"/>
          </a:xfrm>
        </p:spPr>
      </p:pic>
      <p:sp>
        <p:nvSpPr>
          <p:cNvPr id="7" name="6 Flecha izquierda">
            <a:hlinkClick r:id="rId3" action="ppaction://hlinksldjump"/>
          </p:cNvPr>
          <p:cNvSpPr/>
          <p:nvPr/>
        </p:nvSpPr>
        <p:spPr>
          <a:xfrm>
            <a:off x="6372200" y="5928889"/>
            <a:ext cx="936104" cy="5742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/>
              <a:t>Volver 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126795"/>
            <a:ext cx="1763736" cy="2222307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8689" y="1976362"/>
            <a:ext cx="2143125" cy="2143125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994" y="4349102"/>
            <a:ext cx="2447925" cy="1866900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066850"/>
            <a:ext cx="2333625" cy="1962150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688" y="4697024"/>
            <a:ext cx="1782117" cy="1806092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B82B6026-547E-4A8D-B112-00111D812B3D}"/>
              </a:ext>
            </a:extLst>
          </p:cNvPr>
          <p:cNvSpPr txBox="1"/>
          <p:nvPr/>
        </p:nvSpPr>
        <p:spPr>
          <a:xfrm>
            <a:off x="153928" y="120134"/>
            <a:ext cx="211381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SOLO OBSERVA</a:t>
            </a:r>
          </a:p>
        </p:txBody>
      </p:sp>
    </p:spTree>
    <p:extLst>
      <p:ext uri="{BB962C8B-B14F-4D97-AF65-F5344CB8AC3E}">
        <p14:creationId xmlns:p14="http://schemas.microsoft.com/office/powerpoint/2010/main" val="70237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66" y="2252278"/>
            <a:ext cx="2809875" cy="1628775"/>
          </a:xfrm>
        </p:spPr>
      </p:pic>
      <p:sp>
        <p:nvSpPr>
          <p:cNvPr id="7" name="6 Flecha izquierda">
            <a:hlinkClick r:id="rId3" action="ppaction://hlinksldjump"/>
          </p:cNvPr>
          <p:cNvSpPr/>
          <p:nvPr/>
        </p:nvSpPr>
        <p:spPr>
          <a:xfrm>
            <a:off x="6372200" y="5928889"/>
            <a:ext cx="936104" cy="5742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/>
              <a:t>Volver 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643" y="2139885"/>
            <a:ext cx="2219325" cy="2057400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459" y="4208615"/>
            <a:ext cx="2295525" cy="199072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179493"/>
            <a:ext cx="2638425" cy="1733550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70" y="2164623"/>
            <a:ext cx="2466975" cy="184785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DC62C619-9934-4712-97C8-5F1BCC833E46}"/>
              </a:ext>
            </a:extLst>
          </p:cNvPr>
          <p:cNvSpPr txBox="1"/>
          <p:nvPr/>
        </p:nvSpPr>
        <p:spPr>
          <a:xfrm>
            <a:off x="153928" y="120134"/>
            <a:ext cx="204180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SOLO OBSERVA</a:t>
            </a:r>
          </a:p>
        </p:txBody>
      </p:sp>
    </p:spTree>
    <p:extLst>
      <p:ext uri="{BB962C8B-B14F-4D97-AF65-F5344CB8AC3E}">
        <p14:creationId xmlns:p14="http://schemas.microsoft.com/office/powerpoint/2010/main" val="385090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895" y="2261764"/>
            <a:ext cx="2457450" cy="1857375"/>
          </a:xfrm>
        </p:spPr>
      </p:pic>
      <p:sp>
        <p:nvSpPr>
          <p:cNvPr id="7" name="6 Flecha izquierda">
            <a:hlinkClick r:id="rId3" action="ppaction://hlinksldjump"/>
          </p:cNvPr>
          <p:cNvSpPr/>
          <p:nvPr/>
        </p:nvSpPr>
        <p:spPr>
          <a:xfrm>
            <a:off x="6372200" y="5928889"/>
            <a:ext cx="936104" cy="5742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/>
              <a:t>Volver </a:t>
            </a: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487" y="4119139"/>
            <a:ext cx="2476500" cy="1847850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274" y="4368152"/>
            <a:ext cx="2466975" cy="1847850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762" y="4089082"/>
            <a:ext cx="2753430" cy="1974157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487" y="2056185"/>
            <a:ext cx="2466975" cy="1847850"/>
          </a:xfrm>
          <a:prstGeom prst="rect">
            <a:avLst/>
          </a:prstGeom>
        </p:spPr>
      </p:pic>
      <p:pic>
        <p:nvPicPr>
          <p:cNvPr id="17" name="16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56185"/>
            <a:ext cx="2466975" cy="1847850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870A8C0D-AAB1-425D-BD54-FEB87F227AF7}"/>
              </a:ext>
            </a:extLst>
          </p:cNvPr>
          <p:cNvSpPr txBox="1"/>
          <p:nvPr/>
        </p:nvSpPr>
        <p:spPr>
          <a:xfrm>
            <a:off x="153928" y="120134"/>
            <a:ext cx="218582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CL" b="1" dirty="0">
                <a:solidFill>
                  <a:srgbClr val="FF0000"/>
                </a:solidFill>
              </a:rPr>
              <a:t>SOLO OBSERVA</a:t>
            </a:r>
          </a:p>
        </p:txBody>
      </p:sp>
    </p:spTree>
    <p:extLst>
      <p:ext uri="{BB962C8B-B14F-4D97-AF65-F5344CB8AC3E}">
        <p14:creationId xmlns:p14="http://schemas.microsoft.com/office/powerpoint/2010/main" val="52418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1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2273_TF03461883_TF03461883.potx" id="{7E51FD36-221A-40E9-B563-1B1438601F37}" vid="{C48C6374-1D00-407F-A436-D7B12AD305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2552</TotalTime>
  <Words>245</Words>
  <Application>Microsoft Office PowerPoint</Application>
  <PresentationFormat>Presentación en pantalla (4:3)</PresentationFormat>
  <Paragraphs>40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Caladea</vt:lpstr>
      <vt:lpstr>Comic Sans MS</vt:lpstr>
      <vt:lpstr>Euphemia</vt:lpstr>
      <vt:lpstr>MeMima</vt:lpstr>
      <vt:lpstr>Wingdings</vt:lpstr>
      <vt:lpstr>Tema1</vt:lpstr>
      <vt:lpstr> Material semanal 3°básico. Profesoras: -Michelle Cabello -Yessenia Ibarra Colegio Aurora de Chile  Rancagua </vt:lpstr>
      <vt:lpstr>OBJETIVO DE LA CLASE</vt:lpstr>
      <vt:lpstr>RUTA DE APRENDIZAJE</vt:lpstr>
      <vt:lpstr>RECORDEMOS… ¿Qué son los materiales?</vt:lpstr>
      <vt:lpstr>¿Qué es un objeto tecnológico?</vt:lpstr>
      <vt:lpstr>Ejemplos de objetos tecnológicos</vt:lpstr>
      <vt:lpstr>Presentación de PowerPoint</vt:lpstr>
      <vt:lpstr>Presentación de PowerPoint</vt:lpstr>
      <vt:lpstr>Presentación de PowerPoint</vt:lpstr>
      <vt:lpstr>AHORA…</vt:lpstr>
      <vt:lpstr>Presentación de PowerPoint</vt:lpstr>
      <vt:lpstr>Presentación de PowerPoint</vt:lpstr>
      <vt:lpstr>REVISEMOS LO APRENDIDO ¿Qué son los materiales?</vt:lpstr>
      <vt:lpstr>¿Qué son los objetos tecnológicos?</vt:lpstr>
      <vt:lpstr>¡Muy bien!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MATERIALES</dc:title>
  <dc:creator>Usuario</dc:creator>
  <cp:lastModifiedBy>Usuario de Windows</cp:lastModifiedBy>
  <cp:revision>46</cp:revision>
  <dcterms:created xsi:type="dcterms:W3CDTF">2012-07-04T20:18:14Z</dcterms:created>
  <dcterms:modified xsi:type="dcterms:W3CDTF">2020-04-22T23:22:39Z</dcterms:modified>
</cp:coreProperties>
</file>