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</p:embeddedFont>
    <p:embeddedFont>
      <p:font typeface="Roboto Bold" panose="020B0604020202020204" charset="0"/>
      <p:regular r:id="rId13"/>
    </p:embeddedFont>
    <p:embeddedFont>
      <p:font typeface="Roboto Condense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2" autoAdjust="0"/>
  </p:normalViewPr>
  <p:slideViewPr>
    <p:cSldViewPr>
      <p:cViewPr varScale="1">
        <p:scale>
          <a:sx n="43" d="100"/>
          <a:sy n="43" d="100"/>
        </p:scale>
        <p:origin x="8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6416" y="762656"/>
            <a:ext cx="9258870" cy="8761689"/>
          </a:xfrm>
          <a:prstGeom prst="rect">
            <a:avLst/>
          </a:prstGeom>
          <a:solidFill>
            <a:srgbClr val="BFDC80"/>
          </a:solidFill>
        </p:spPr>
      </p:sp>
      <p:grpSp>
        <p:nvGrpSpPr>
          <p:cNvPr id="3" name="Group 3"/>
          <p:cNvGrpSpPr/>
          <p:nvPr/>
        </p:nvGrpSpPr>
        <p:grpSpPr>
          <a:xfrm>
            <a:off x="11420032" y="-158750"/>
            <a:ext cx="7035801" cy="9169399"/>
            <a:chOff x="0" y="0"/>
            <a:chExt cx="9381068" cy="1222586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50800" cy="5774267"/>
            </a:xfrm>
            <a:prstGeom prst="rect">
              <a:avLst/>
            </a:prstGeom>
            <a:solidFill>
              <a:srgbClr val="BFDC80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196668" y="10041466"/>
              <a:ext cx="50800" cy="4318000"/>
            </a:xfrm>
            <a:prstGeom prst="rect">
              <a:avLst/>
            </a:prstGeom>
            <a:solidFill>
              <a:srgbClr val="BFDC8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4000"/>
          </a:blip>
          <a:srcRect l="6025" t="3808" r="6025"/>
          <a:stretch>
            <a:fillRect/>
          </a:stretch>
        </p:blipFill>
        <p:spPr>
          <a:xfrm>
            <a:off x="9144000" y="1932027"/>
            <a:ext cx="8800897" cy="64229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56254" y="3329609"/>
            <a:ext cx="6866318" cy="4304850"/>
            <a:chOff x="0" y="55739"/>
            <a:chExt cx="9155092" cy="5739800"/>
          </a:xfrm>
        </p:grpSpPr>
        <p:sp>
          <p:nvSpPr>
            <p:cNvPr id="8" name="TextBox 8"/>
            <p:cNvSpPr txBox="1"/>
            <p:nvPr/>
          </p:nvSpPr>
          <p:spPr>
            <a:xfrm>
              <a:off x="0" y="1596783"/>
              <a:ext cx="9034385" cy="4198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52"/>
                </a:lnSpc>
              </a:pPr>
              <a:r>
                <a:rPr lang="en-US" sz="6725" spc="336" dirty="0">
                  <a:solidFill>
                    <a:srgbClr val="667538"/>
                  </a:solidFill>
                  <a:latin typeface="Roboto Condensed Bold"/>
                </a:rPr>
                <a:t>YO BAILO LA SILLITA MUSICAL</a:t>
              </a:r>
            </a:p>
            <a:p>
              <a:pPr algn="ctr">
                <a:lnSpc>
                  <a:spcPts val="6052"/>
                </a:lnSpc>
              </a:pPr>
              <a:endParaRPr lang="en-US" sz="6725" spc="336" dirty="0">
                <a:solidFill>
                  <a:srgbClr val="667538"/>
                </a:solidFill>
                <a:latin typeface="Roboto Condense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739"/>
              <a:ext cx="9034385" cy="674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spc="359">
                  <a:solidFill>
                    <a:srgbClr val="FFFFFF"/>
                  </a:solidFill>
                  <a:latin typeface="Roboto"/>
                </a:rPr>
                <a:t>ACTIVIDAD III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0707" y="4907683"/>
              <a:ext cx="9034385" cy="65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800" spc="42" dirty="0">
                  <a:solidFill>
                    <a:srgbClr val="FFFFFF"/>
                  </a:solidFill>
                  <a:latin typeface="Roboto"/>
                </a:rPr>
                <a:t>DESDE MI CASA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028700"/>
            <a:ext cx="1612149" cy="2059968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537314" y="7538441"/>
            <a:ext cx="677578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3600" spc="42" dirty="0">
                <a:solidFill>
                  <a:srgbClr val="FFFFFF"/>
                </a:solidFill>
                <a:latin typeface="Roboto"/>
              </a:rPr>
              <a:t>Francisca Maublén</a:t>
            </a:r>
          </a:p>
          <a:p>
            <a:pPr algn="ctr">
              <a:lnSpc>
                <a:spcPts val="4060"/>
              </a:lnSpc>
            </a:pPr>
            <a:r>
              <a:rPr lang="en-US" sz="3600" spc="42" dirty="0">
                <a:solidFill>
                  <a:srgbClr val="FFFFFF"/>
                </a:solidFill>
                <a:latin typeface="Roboto"/>
              </a:rPr>
              <a:t>Kinesióloga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6264" y="1113671"/>
            <a:ext cx="8053036" cy="4502048"/>
            <a:chOff x="0" y="85725"/>
            <a:chExt cx="10737382" cy="6002730"/>
          </a:xfrm>
        </p:grpSpPr>
        <p:sp>
          <p:nvSpPr>
            <p:cNvPr id="3" name="TextBox 3"/>
            <p:cNvSpPr txBox="1"/>
            <p:nvPr/>
          </p:nvSpPr>
          <p:spPr>
            <a:xfrm>
              <a:off x="0" y="3407208"/>
              <a:ext cx="10737382" cy="2681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51"/>
                </a:lnSpc>
              </a:pPr>
              <a:r>
                <a:rPr lang="en-US" sz="2725" spc="40" dirty="0">
                  <a:solidFill>
                    <a:srgbClr val="667538"/>
                  </a:solidFill>
                  <a:latin typeface="Roboto"/>
                </a:rPr>
                <a:t>-UNA SILLA DEL COMEDOR DE TU CASA.</a:t>
              </a:r>
            </a:p>
            <a:p>
              <a:pPr>
                <a:lnSpc>
                  <a:spcPts val="3951"/>
                </a:lnSpc>
              </a:pPr>
              <a:r>
                <a:rPr lang="en-US" sz="2724" spc="40" dirty="0">
                  <a:solidFill>
                    <a:srgbClr val="667538"/>
                  </a:solidFill>
                  <a:latin typeface="Roboto"/>
                </a:rPr>
                <a:t>-ESPACIO PARA PODER BAILAR ALREDEDOR DE LA SILLA.</a:t>
              </a:r>
            </a:p>
            <a:p>
              <a:pPr algn="l">
                <a:lnSpc>
                  <a:spcPts val="3951"/>
                </a:lnSpc>
              </a:pPr>
              <a:r>
                <a:rPr lang="en-US" sz="2724" spc="40" dirty="0">
                  <a:solidFill>
                    <a:srgbClr val="667538"/>
                  </a:solidFill>
                  <a:latin typeface="Roboto"/>
                </a:rPr>
                <a:t>-QUE ESTÉS MUY ATENTO A LA MÚSICA!!!!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0736185" cy="1983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</a:pPr>
              <a:r>
                <a:rPr lang="en-US" sz="5600" spc="280">
                  <a:solidFill>
                    <a:srgbClr val="667538"/>
                  </a:solidFill>
                  <a:latin typeface="Roboto Condensed Bold"/>
                </a:rPr>
                <a:t>¿QUÉ NECESITO PARA JUGAR?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77699"/>
              <a:ext cx="10736185" cy="654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50"/>
                </a:lnSpc>
              </a:pPr>
              <a:r>
                <a:rPr lang="en-US" sz="3125" spc="312">
                  <a:solidFill>
                    <a:srgbClr val="FFFFFF"/>
                  </a:solidFill>
                  <a:latin typeface="Roboto Condensed Bold"/>
                </a:rPr>
                <a:t>RECURSOS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260032" y="1028700"/>
            <a:ext cx="61214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>
            <a:off x="6721032" y="-158750"/>
            <a:ext cx="38100" cy="4330700"/>
          </a:xfrm>
          <a:prstGeom prst="rect">
            <a:avLst/>
          </a:prstGeom>
          <a:solidFill>
            <a:srgbClr val="667538"/>
          </a:solidFill>
        </p:spPr>
      </p:sp>
      <p:sp>
        <p:nvSpPr>
          <p:cNvPr id="8" name="AutoShape 8"/>
          <p:cNvSpPr/>
          <p:nvPr/>
        </p:nvSpPr>
        <p:spPr>
          <a:xfrm rot="-5400000">
            <a:off x="688533" y="5721350"/>
            <a:ext cx="38100" cy="3238500"/>
          </a:xfrm>
          <a:prstGeom prst="rect">
            <a:avLst/>
          </a:prstGeom>
          <a:solidFill>
            <a:srgbClr val="667538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>
            <a:off x="1028700" y="1540276"/>
            <a:ext cx="5399926" cy="36032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87000"/>
          </a:blip>
          <a:srcRect/>
          <a:stretch>
            <a:fillRect/>
          </a:stretch>
        </p:blipFill>
        <p:spPr>
          <a:xfrm>
            <a:off x="2732176" y="5143500"/>
            <a:ext cx="5521282" cy="368420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978826" y="9760117"/>
            <a:ext cx="6014686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20"/>
              </a:lnSpc>
            </a:pPr>
            <a:r>
              <a:rPr lang="en-US" sz="1600" spc="120">
                <a:solidFill>
                  <a:srgbClr val="FFFFFF"/>
                </a:solidFill>
                <a:latin typeface="Roboto"/>
              </a:rPr>
              <a:t>TALLER DE PRE-BASICA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6022" y="1186420"/>
            <a:ext cx="11315956" cy="6735934"/>
          </a:xfrm>
          <a:prstGeom prst="rect">
            <a:avLst/>
          </a:prstGeom>
          <a:solidFill>
            <a:srgbClr val="BFDC80"/>
          </a:solidFill>
        </p:spPr>
      </p:sp>
      <p:grpSp>
        <p:nvGrpSpPr>
          <p:cNvPr id="3" name="Group 3"/>
          <p:cNvGrpSpPr/>
          <p:nvPr/>
        </p:nvGrpSpPr>
        <p:grpSpPr>
          <a:xfrm>
            <a:off x="4647390" y="2702914"/>
            <a:ext cx="9367296" cy="2636712"/>
            <a:chOff x="0" y="0"/>
            <a:chExt cx="12489727" cy="3515616"/>
          </a:xfrm>
        </p:grpSpPr>
        <p:sp>
          <p:nvSpPr>
            <p:cNvPr id="4" name="TextBox 4"/>
            <p:cNvSpPr txBox="1"/>
            <p:nvPr/>
          </p:nvSpPr>
          <p:spPr>
            <a:xfrm>
              <a:off x="876771" y="-9525"/>
              <a:ext cx="10736185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3150" spc="315">
                  <a:solidFill>
                    <a:srgbClr val="FFFFFF"/>
                  </a:solidFill>
                  <a:latin typeface="Roboto Condensed Bold"/>
                </a:rPr>
                <a:t>A CONTINUACIÓN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76771" y="2907216"/>
              <a:ext cx="10736185" cy="609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spc="252">
                  <a:solidFill>
                    <a:srgbClr val="FFFFFF"/>
                  </a:solidFill>
                  <a:latin typeface="Roboto"/>
                </a:rPr>
                <a:t>LA SILLITA MUSICAL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85839"/>
              <a:ext cx="12489727" cy="82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5"/>
                </a:lnSpc>
              </a:pPr>
              <a:r>
                <a:rPr lang="en-US" sz="4425" spc="354">
                  <a:solidFill>
                    <a:srgbClr val="667538"/>
                  </a:solidFill>
                  <a:latin typeface="Roboto"/>
                </a:rPr>
                <a:t>LAS REGLAS DEL JUEGO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12297" y="5339626"/>
            <a:ext cx="430254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2232" y="5633544"/>
            <a:ext cx="2827579" cy="310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95810" y="1186420"/>
            <a:ext cx="3563490" cy="27212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695810" y="5442453"/>
            <a:ext cx="3071602" cy="28984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9864" y="1028700"/>
            <a:ext cx="4072315" cy="25100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0032" y="1028700"/>
            <a:ext cx="6121400" cy="8229600"/>
          </a:xfrm>
          <a:prstGeom prst="rect">
            <a:avLst/>
          </a:prstGeom>
          <a:solidFill>
            <a:srgbClr val="667538"/>
          </a:solidFill>
        </p:spPr>
      </p:sp>
      <p:sp>
        <p:nvSpPr>
          <p:cNvPr id="3" name="AutoShape 3"/>
          <p:cNvSpPr/>
          <p:nvPr/>
        </p:nvSpPr>
        <p:spPr>
          <a:xfrm>
            <a:off x="6721032" y="-158750"/>
            <a:ext cx="38100" cy="43307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-5400000">
            <a:off x="688533" y="5721350"/>
            <a:ext cx="38100" cy="32385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-339887" y="9587331"/>
            <a:ext cx="18986824" cy="1053767"/>
            <a:chOff x="0" y="0"/>
            <a:chExt cx="25315765" cy="1405023"/>
          </a:xfrm>
        </p:grpSpPr>
        <p:sp>
          <p:nvSpPr>
            <p:cNvPr id="6" name="AutoShape 6"/>
            <p:cNvSpPr/>
            <p:nvPr/>
          </p:nvSpPr>
          <p:spPr>
            <a:xfrm rot="5400000">
              <a:off x="11955371" y="-11955371"/>
              <a:ext cx="1405023" cy="2531576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831054" y="256638"/>
              <a:ext cx="8578382" cy="370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0"/>
                </a:lnSpc>
              </a:pPr>
              <a:r>
                <a:rPr lang="en-US" sz="1600" spc="120">
                  <a:solidFill>
                    <a:srgbClr val="BFDC80"/>
                  </a:solidFill>
                  <a:latin typeface="Roboto"/>
                </a:rPr>
                <a:t>TALLER PRE-BÀSICA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5015" y="1336776"/>
            <a:ext cx="4251433" cy="283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85000"/>
          </a:blip>
          <a:srcRect/>
          <a:stretch>
            <a:fillRect/>
          </a:stretch>
        </p:blipFill>
        <p:spPr>
          <a:xfrm>
            <a:off x="4320732" y="4171950"/>
            <a:ext cx="3072688" cy="30726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6390" b="6390"/>
          <a:stretch>
            <a:fillRect/>
          </a:stretch>
        </p:blipFill>
        <p:spPr>
          <a:xfrm>
            <a:off x="1728123" y="6727165"/>
            <a:ext cx="4128953" cy="21787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1795" y="4171950"/>
            <a:ext cx="3806651" cy="255521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874727" y="428710"/>
            <a:ext cx="8803265" cy="8309468"/>
            <a:chOff x="0" y="0"/>
            <a:chExt cx="11737686" cy="1107929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538141"/>
              <a:ext cx="11737686" cy="8171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2"/>
                </a:lnSpc>
              </a:pPr>
              <a:r>
                <a:rPr lang="en-US" sz="3043" spc="45" dirty="0">
                  <a:solidFill>
                    <a:srgbClr val="667538"/>
                  </a:solidFill>
                  <a:latin typeface="Roboto"/>
                </a:rPr>
                <a:t>-Ubicar silla frente a la cámara con el respaldo hacia atrás.</a:t>
              </a:r>
            </a:p>
            <a:p>
              <a:pPr>
                <a:lnSpc>
                  <a:spcPts val="4412"/>
                </a:lnSpc>
              </a:pPr>
              <a:r>
                <a:rPr lang="en-US" sz="3043" spc="45" dirty="0">
                  <a:solidFill>
                    <a:srgbClr val="667538"/>
                  </a:solidFill>
                  <a:latin typeface="Roboto"/>
                </a:rPr>
                <a:t>-Los niños están de pie adelante de la silla.</a:t>
              </a:r>
            </a:p>
            <a:p>
              <a:pPr algn="l">
                <a:lnSpc>
                  <a:spcPts val="4412"/>
                </a:lnSpc>
              </a:pPr>
              <a:r>
                <a:rPr lang="en-US" sz="3043" spc="45" dirty="0">
                  <a:solidFill>
                    <a:srgbClr val="667538"/>
                  </a:solidFill>
                  <a:latin typeface="Roboto"/>
                </a:rPr>
                <a:t>-Cuando empiece a sonar la música, los jugadores deben BAILAR alrededor de las sillas siguiendo el ritmo Y EL MOVIMIENTO INDICADO POR LA TÌA.</a:t>
              </a:r>
            </a:p>
            <a:p>
              <a:pPr algn="l">
                <a:lnSpc>
                  <a:spcPts val="4412"/>
                </a:lnSpc>
              </a:pPr>
              <a:r>
                <a:rPr lang="en-US" sz="3043" spc="45" dirty="0">
                  <a:solidFill>
                    <a:srgbClr val="667538"/>
                  </a:solidFill>
                  <a:latin typeface="Roboto"/>
                </a:rPr>
                <a:t>-En el momento que pare la música, cada niño se sentará  en la silla.  </a:t>
              </a:r>
            </a:p>
            <a:p>
              <a:pPr algn="l">
                <a:lnSpc>
                  <a:spcPts val="4412"/>
                </a:lnSpc>
              </a:pPr>
              <a:r>
                <a:rPr lang="en-US" sz="3043" spc="45" dirty="0">
                  <a:solidFill>
                    <a:srgbClr val="667538"/>
                  </a:solidFill>
                  <a:latin typeface="Roboto"/>
                </a:rPr>
                <a:t>-Cada ronda tendrá el privilegio de una canción diferente y un movimiento distinto.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4775"/>
              <a:ext cx="11736377" cy="1060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76"/>
                </a:lnSpc>
              </a:pPr>
              <a:r>
                <a:rPr lang="en-US" sz="5776" spc="288">
                  <a:solidFill>
                    <a:srgbClr val="667538"/>
                  </a:solidFill>
                  <a:latin typeface="Roboto Condensed Bold"/>
                </a:rPr>
                <a:t>LAS REGLAS SON: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87084"/>
              <a:ext cx="11736377" cy="66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7824186" cy="3796784"/>
          </a:xfrm>
          <a:prstGeom prst="rect">
            <a:avLst/>
          </a:prstGeom>
          <a:solidFill>
            <a:srgbClr val="667538"/>
          </a:solidFill>
        </p:spPr>
      </p:sp>
      <p:sp>
        <p:nvSpPr>
          <p:cNvPr id="3" name="AutoShape 3"/>
          <p:cNvSpPr/>
          <p:nvPr/>
        </p:nvSpPr>
        <p:spPr>
          <a:xfrm>
            <a:off x="1466850" y="-1403608"/>
            <a:ext cx="38100" cy="4330700"/>
          </a:xfrm>
          <a:prstGeom prst="rect">
            <a:avLst/>
          </a:prstGeom>
          <a:solidFill>
            <a:srgbClr val="BFDC8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44999"/>
          </a:blip>
          <a:srcRect t="4969" b="4969"/>
          <a:stretch>
            <a:fillRect/>
          </a:stretch>
        </p:blipFill>
        <p:spPr>
          <a:xfrm>
            <a:off x="855032" y="218886"/>
            <a:ext cx="16404268" cy="98492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04950" y="1089449"/>
            <a:ext cx="5674927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8"/>
              </a:lnSpc>
            </a:pPr>
            <a:r>
              <a:rPr lang="en-US" sz="2800" b="1" spc="37" dirty="0">
                <a:solidFill>
                  <a:srgbClr val="BFDC80"/>
                </a:solidFill>
                <a:latin typeface="Roboto"/>
              </a:rPr>
              <a:t>D</a:t>
            </a:r>
            <a:r>
              <a:rPr lang="en-US" sz="2800" spc="37" dirty="0">
                <a:solidFill>
                  <a:srgbClr val="BFDC80"/>
                </a:solidFill>
                <a:latin typeface="Roboto Bold"/>
              </a:rPr>
              <a:t>INÁMICA</a:t>
            </a:r>
          </a:p>
          <a:p>
            <a:pPr>
              <a:lnSpc>
                <a:spcPts val="3598"/>
              </a:lnSpc>
            </a:pPr>
            <a:endParaRPr lang="en-US" sz="2800" spc="37" dirty="0">
              <a:solidFill>
                <a:srgbClr val="BFDC80"/>
              </a:solidFill>
              <a:latin typeface="Roboto Bold"/>
            </a:endParaRPr>
          </a:p>
          <a:p>
            <a:pPr>
              <a:lnSpc>
                <a:spcPts val="3598"/>
              </a:lnSpc>
            </a:pPr>
            <a:r>
              <a:rPr lang="en-US" sz="2800" spc="37" dirty="0">
                <a:solidFill>
                  <a:srgbClr val="BFDC80"/>
                </a:solidFill>
                <a:latin typeface="Roboto Bold"/>
              </a:rPr>
              <a:t>MANOS EN LA CABEZA</a:t>
            </a:r>
          </a:p>
          <a:p>
            <a:pPr>
              <a:lnSpc>
                <a:spcPts val="3598"/>
              </a:lnSpc>
            </a:pPr>
            <a:r>
              <a:rPr lang="en-US" sz="2800" spc="37" dirty="0">
                <a:solidFill>
                  <a:srgbClr val="BFDC80"/>
                </a:solidFill>
                <a:latin typeface="Roboto Bold"/>
              </a:rPr>
              <a:t>MANOS EN LAS RODILLAS</a:t>
            </a:r>
          </a:p>
          <a:p>
            <a:pPr>
              <a:lnSpc>
                <a:spcPts val="3598"/>
              </a:lnSpc>
            </a:pPr>
            <a:r>
              <a:rPr lang="en-US" sz="2800" spc="37" dirty="0">
                <a:solidFill>
                  <a:srgbClr val="BFDC80"/>
                </a:solidFill>
                <a:latin typeface="Roboto Bold"/>
              </a:rPr>
              <a:t>SALTANDO CON PIES JUNTOS</a:t>
            </a:r>
          </a:p>
          <a:p>
            <a:pPr>
              <a:lnSpc>
                <a:spcPts val="3598"/>
              </a:lnSpc>
            </a:pPr>
            <a:r>
              <a:rPr lang="en-US" sz="2800" spc="37" dirty="0">
                <a:solidFill>
                  <a:srgbClr val="BFDC80"/>
                </a:solidFill>
                <a:latin typeface="Roboto Bold"/>
              </a:rPr>
              <a:t>SALTO EN UN PIE</a:t>
            </a:r>
          </a:p>
          <a:p>
            <a:pPr>
              <a:lnSpc>
                <a:spcPts val="3598"/>
              </a:lnSpc>
            </a:pPr>
            <a:r>
              <a:rPr lang="en-US" sz="2800" spc="37" dirty="0">
                <a:solidFill>
                  <a:srgbClr val="BFDC80"/>
                </a:solidFill>
                <a:latin typeface="Roboto Bold"/>
              </a:rPr>
              <a:t>MANOS EN LA ESPALDA</a:t>
            </a:r>
          </a:p>
          <a:p>
            <a:pPr algn="l">
              <a:lnSpc>
                <a:spcPts val="3598"/>
              </a:lnSpc>
            </a:pPr>
            <a:r>
              <a:rPr lang="en-US" sz="2800" spc="37" dirty="0">
                <a:solidFill>
                  <a:srgbClr val="BFDC80"/>
                </a:solidFill>
                <a:latin typeface="Roboto Bold"/>
              </a:rPr>
              <a:t>MANOS EN LA CINTURA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866531"/>
            <a:ext cx="15316200" cy="7907978"/>
          </a:xfrm>
          <a:prstGeom prst="rect">
            <a:avLst/>
          </a:prstGeom>
          <a:solidFill>
            <a:srgbClr val="BFDC80"/>
          </a:solidFill>
        </p:spPr>
      </p:sp>
      <p:sp>
        <p:nvSpPr>
          <p:cNvPr id="3" name="AutoShape 3"/>
          <p:cNvSpPr/>
          <p:nvPr/>
        </p:nvSpPr>
        <p:spPr>
          <a:xfrm>
            <a:off x="17259300" y="-486182"/>
            <a:ext cx="38100" cy="4330700"/>
          </a:xfrm>
          <a:prstGeom prst="rect">
            <a:avLst/>
          </a:prstGeom>
          <a:solidFill>
            <a:srgbClr val="BFDC80"/>
          </a:solidFill>
        </p:spPr>
      </p:sp>
      <p:sp>
        <p:nvSpPr>
          <p:cNvPr id="4" name="AutoShape 4"/>
          <p:cNvSpPr/>
          <p:nvPr/>
        </p:nvSpPr>
        <p:spPr>
          <a:xfrm rot="-5400000">
            <a:off x="1763280" y="7112000"/>
            <a:ext cx="38100" cy="4330700"/>
          </a:xfrm>
          <a:prstGeom prst="rect">
            <a:avLst/>
          </a:prstGeom>
          <a:solidFill>
            <a:srgbClr val="BFDC80"/>
          </a:solidFill>
        </p:spPr>
      </p:sp>
      <p:grpSp>
        <p:nvGrpSpPr>
          <p:cNvPr id="5" name="Group 5"/>
          <p:cNvGrpSpPr/>
          <p:nvPr/>
        </p:nvGrpSpPr>
        <p:grpSpPr>
          <a:xfrm>
            <a:off x="-339887" y="9587331"/>
            <a:ext cx="18986824" cy="1053767"/>
            <a:chOff x="0" y="0"/>
            <a:chExt cx="25315765" cy="1405023"/>
          </a:xfrm>
        </p:grpSpPr>
        <p:sp>
          <p:nvSpPr>
            <p:cNvPr id="6" name="AutoShape 6"/>
            <p:cNvSpPr/>
            <p:nvPr/>
          </p:nvSpPr>
          <p:spPr>
            <a:xfrm rot="5400000">
              <a:off x="11955371" y="-11955371"/>
              <a:ext cx="1405023" cy="25315765"/>
            </a:xfrm>
            <a:prstGeom prst="rect">
              <a:avLst/>
            </a:prstGeom>
            <a:solidFill>
              <a:srgbClr val="BFDC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907254" y="256638"/>
              <a:ext cx="8502182" cy="370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0"/>
                </a:lnSpc>
              </a:pPr>
              <a:r>
                <a:rPr lang="en-US" sz="1600" spc="120">
                  <a:solidFill>
                    <a:srgbClr val="667538"/>
                  </a:solidFill>
                  <a:latin typeface="Roboto"/>
                </a:rPr>
                <a:t>TALLER DE PRE-BASICA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8482" y="866531"/>
            <a:ext cx="6160747" cy="4108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10625"/>
          <a:stretch>
            <a:fillRect/>
          </a:stretch>
        </p:blipFill>
        <p:spPr>
          <a:xfrm>
            <a:off x="2867417" y="5032905"/>
            <a:ext cx="2794431" cy="37416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47582" y="5032905"/>
            <a:ext cx="3696418" cy="2465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14992" b="14992"/>
          <a:stretch>
            <a:fillRect/>
          </a:stretch>
        </p:blipFill>
        <p:spPr>
          <a:xfrm>
            <a:off x="5661849" y="7124758"/>
            <a:ext cx="3539994" cy="164975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292278" y="1569615"/>
            <a:ext cx="6160747" cy="2564172"/>
            <a:chOff x="0" y="-19050"/>
            <a:chExt cx="6529419" cy="341889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706801"/>
              <a:ext cx="6529419" cy="269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89"/>
                </a:lnSpc>
              </a:pPr>
              <a:r>
                <a:rPr lang="en-US" sz="2800" spc="32" dirty="0">
                  <a:solidFill>
                    <a:srgbClr val="FFFFFF"/>
                  </a:solidFill>
                  <a:latin typeface="Roboto"/>
                </a:rPr>
                <a:t>FORMAMOS ESCULTURAS MUSICALES</a:t>
              </a:r>
            </a:p>
            <a:p>
              <a:pPr algn="l">
                <a:lnSpc>
                  <a:spcPts val="3189"/>
                </a:lnSpc>
              </a:pPr>
              <a:r>
                <a:rPr lang="en-US" sz="2800" spc="32" dirty="0">
                  <a:solidFill>
                    <a:srgbClr val="FFFFFF"/>
                  </a:solidFill>
                  <a:latin typeface="Roboto"/>
                </a:rPr>
                <a:t>Los NIÑOS paran de moverse cuando la música para.</a:t>
              </a:r>
            </a:p>
            <a:p>
              <a:pPr algn="l">
                <a:lnSpc>
                  <a:spcPts val="3190"/>
                </a:lnSpc>
              </a:pPr>
              <a:endParaRPr lang="en-US" sz="2199" spc="32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6528222" cy="654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50"/>
                </a:lnSpc>
              </a:pPr>
              <a:r>
                <a:rPr lang="en-US" sz="3125" spc="312">
                  <a:solidFill>
                    <a:srgbClr val="667538"/>
                  </a:solidFill>
                  <a:latin typeface="Roboto Condensed Bold"/>
                </a:rPr>
                <a:t>VARIACIÒN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32787" y="6113577"/>
            <a:ext cx="4897064" cy="1757794"/>
            <a:chOff x="-1197" y="-19050"/>
            <a:chExt cx="6529419" cy="1345203"/>
          </a:xfrm>
        </p:grpSpPr>
        <p:sp>
          <p:nvSpPr>
            <p:cNvPr id="16" name="TextBox 16"/>
            <p:cNvSpPr txBox="1"/>
            <p:nvPr/>
          </p:nvSpPr>
          <p:spPr>
            <a:xfrm>
              <a:off x="-1197" y="384013"/>
              <a:ext cx="6529419" cy="942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r>
                <a:rPr lang="en-US" sz="2800" spc="32" dirty="0">
                  <a:solidFill>
                    <a:srgbClr val="FFFFFF"/>
                  </a:solidFill>
                  <a:latin typeface="Roboto"/>
                </a:rPr>
                <a:t>EN ESTE MOMENTO FORMAN UNA ESCULTURA UTILIZANDO LA SILLA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528222" cy="654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50"/>
                </a:lnSpc>
              </a:pPr>
              <a:r>
                <a:rPr lang="en-US" sz="3125" spc="312">
                  <a:solidFill>
                    <a:srgbClr val="667538"/>
                  </a:solidFill>
                  <a:latin typeface="Roboto Condensed Bold"/>
                </a:rPr>
                <a:t>SOMOS ESCULTURAS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202</Words>
  <Application>Microsoft Office PowerPoint</Application>
  <PresentationFormat>Personalizado</PresentationFormat>
  <Paragraphs>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Roboto Bold</vt:lpstr>
      <vt:lpstr>Roboto</vt:lpstr>
      <vt:lpstr>Roboto Condensed 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iii</dc:title>
  <dc:creator>PAZBELÉN</dc:creator>
  <cp:lastModifiedBy>Aurora de Chile</cp:lastModifiedBy>
  <cp:revision>5</cp:revision>
  <dcterms:created xsi:type="dcterms:W3CDTF">2006-08-16T00:00:00Z</dcterms:created>
  <dcterms:modified xsi:type="dcterms:W3CDTF">2020-07-19T04:00:07Z</dcterms:modified>
  <dc:identifier>DAECYA57A-w</dc:identifier>
</cp:coreProperties>
</file>