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5"/>
  </p:notesMasterIdLst>
  <p:sldIdLst>
    <p:sldId id="277" r:id="rId2"/>
    <p:sldId id="272" r:id="rId3"/>
    <p:sldId id="296" r:id="rId4"/>
    <p:sldId id="303" r:id="rId5"/>
    <p:sldId id="284" r:id="rId6"/>
    <p:sldId id="286" r:id="rId7"/>
    <p:sldId id="299" r:id="rId8"/>
    <p:sldId id="301" r:id="rId9"/>
    <p:sldId id="300" r:id="rId10"/>
    <p:sldId id="302" r:id="rId11"/>
    <p:sldId id="298" r:id="rId12"/>
    <p:sldId id="304" r:id="rId13"/>
    <p:sldId id="29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4660"/>
  </p:normalViewPr>
  <p:slideViewPr>
    <p:cSldViewPr>
      <p:cViewPr varScale="1">
        <p:scale>
          <a:sx n="65" d="100"/>
          <a:sy n="65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54F2-1C00-4419-9A9F-E0817238F35D}" type="datetimeFigureOut">
              <a:rPr lang="es-ES" smtClean="0"/>
              <a:t>25/06/2020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7DDE-BE43-4963-9193-DBF376244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27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2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5" y="1676400"/>
            <a:ext cx="4572000" cy="45005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2"/>
            <a:ext cx="9601203" cy="10676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jas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40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4" y="336433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5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277814" y="152400"/>
            <a:ext cx="8102599" cy="6248400"/>
            <a:chOff x="1097557" y="700499"/>
            <a:chExt cx="7498976" cy="5278764"/>
          </a:xfrm>
        </p:grpSpPr>
        <p:grpSp>
          <p:nvGrpSpPr>
            <p:cNvPr id="5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800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5"/>
            <a:ext cx="5822839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ampli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31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7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7" y="447871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7" y="4279106"/>
            <a:ext cx="1390651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Freeform 69"/>
          <p:cNvSpPr/>
          <p:nvPr/>
        </p:nvSpPr>
        <p:spPr>
          <a:xfrm flipH="1">
            <a:off x="1197051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0"/>
          <p:cNvGrpSpPr/>
          <p:nvPr/>
        </p:nvGrpSpPr>
        <p:grpSpPr>
          <a:xfrm rot="20401737" flipH="1">
            <a:off x="9461415" y="4368335"/>
            <a:ext cx="2423399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7" name="Group 76"/>
          <p:cNvGrpSpPr/>
          <p:nvPr/>
        </p:nvGrpSpPr>
        <p:grpSpPr>
          <a:xfrm rot="1198789">
            <a:off x="317454" y="4334226"/>
            <a:ext cx="2423399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9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7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5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7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7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1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5" y="3332029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6" y="3376386"/>
            <a:ext cx="4297847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3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2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3" y="1721808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71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5" y="1881661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1" y="1660591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3"/>
            <a:ext cx="4510462" cy="30912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3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9"/>
            <a:ext cx="5191102" cy="3578231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1" y="1547248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9" y="872538"/>
            <a:ext cx="3147671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20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7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4" y="1739067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5" y="1800808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41" y="1012329"/>
            <a:ext cx="4643025" cy="3439903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5" y="1096161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4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1"/>
            <a:ext cx="4095348" cy="287703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5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3" y="2218289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1" y="3959651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5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4" y="592466"/>
            <a:ext cx="2987151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4"/>
            <a:ext cx="2647567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6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tr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9"/>
            <a:ext cx="4288075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3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3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1" y="357899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5" y="3430173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5" y="3498640"/>
            <a:ext cx="4054927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6" y="3576013"/>
            <a:ext cx="3870247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6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4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3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4" y="3558260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8" y="3625376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9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3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8"/>
            <a:ext cx="3800479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rectangular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2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6" y="353513"/>
            <a:ext cx="4911047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2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7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2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6" y="3572963"/>
            <a:ext cx="4911047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2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7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3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9"/>
          <p:cNvGrpSpPr/>
          <p:nvPr/>
        </p:nvGrpSpPr>
        <p:grpSpPr>
          <a:xfrm>
            <a:off x="-246438" y="-241054"/>
            <a:ext cx="12707727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2"/>
            <a:ext cx="9601203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676400"/>
            <a:ext cx="959961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73C32F3-1E37-4B1F-BA0F-FBA4CCB933C5}" type="datetimeFigureOut">
              <a:rPr lang="es-ES" smtClean="0"/>
              <a:pPr/>
              <a:t>25/06/2020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5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E978600-593D-4B83-858C-6933F0438D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gBOx8P63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MA – Ministerio del Medio Ambi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428736"/>
            <a:ext cx="843485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214290"/>
            <a:ext cx="2539694" cy="928694"/>
          </a:xfrm>
          <a:prstGeom prst="rect">
            <a:avLst/>
          </a:prstGeom>
        </p:spPr>
      </p:pic>
      <p:pic>
        <p:nvPicPr>
          <p:cNvPr id="4" name="3 Imagen" descr="logocra20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96" y="214290"/>
            <a:ext cx="1071570" cy="107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1631504" y="692696"/>
            <a:ext cx="9073008" cy="4680520"/>
          </a:xfrm>
        </p:spPr>
        <p:txBody>
          <a:bodyPr>
            <a:normAutofit fontScale="92500" lnSpcReduction="10000"/>
          </a:bodyPr>
          <a:lstStyle/>
          <a:p>
            <a:r>
              <a:rPr lang="es-CL" sz="4800" b="1" u="sng" dirty="0">
                <a:latin typeface="Berlin Sans FB" panose="020E0602020502020306" pitchFamily="34" charset="0"/>
              </a:rPr>
              <a:t>¿Sabias qué?</a:t>
            </a:r>
          </a:p>
          <a:p>
            <a:r>
              <a:rPr lang="es-CL" sz="4800" dirty="0">
                <a:latin typeface="Berlin Sans FB" panose="020E0602020502020306" pitchFamily="34" charset="0"/>
              </a:rPr>
              <a:t>Debemos REDUCIR la tala de árboles porque gracias a ellos tenemos: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L" sz="4800" dirty="0">
                <a:latin typeface="Berlin Sans FB" panose="020E0602020502020306" pitchFamily="34" charset="0"/>
              </a:rPr>
              <a:t>Aire más limpio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L" sz="4800" dirty="0">
                <a:latin typeface="Berlin Sans FB" panose="020E0602020502020306" pitchFamily="34" charset="0"/>
              </a:rPr>
              <a:t>Frutos delicioso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L" sz="4800" dirty="0">
                <a:latin typeface="Berlin Sans FB" panose="020E0602020502020306" pitchFamily="34" charset="0"/>
              </a:rPr>
              <a:t>El árbol es el hogar de muchos animales</a:t>
            </a:r>
          </a:p>
        </p:txBody>
      </p:sp>
    </p:spTree>
    <p:extLst>
      <p:ext uri="{BB962C8B-B14F-4D97-AF65-F5344CB8AC3E}">
        <p14:creationId xmlns:p14="http://schemas.microsoft.com/office/powerpoint/2010/main" val="8075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980728"/>
            <a:ext cx="6192688" cy="4602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7871585" y="1389177"/>
            <a:ext cx="432041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HORA </a:t>
            </a:r>
            <a:br>
              <a:rPr lang="es-E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DEL </a:t>
            </a:r>
          </a:p>
          <a:p>
            <a:pPr algn="ctr"/>
            <a:r>
              <a:rPr lang="es-E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CUENTO</a:t>
            </a:r>
            <a:endParaRPr lang="es-E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1344" y="5949280"/>
            <a:ext cx="118093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  <a:hlinkClick r:id="rId3"/>
              </a:rPr>
              <a:t>https://www.youtube.com/watch?v=awgBOx8P63I</a:t>
            </a:r>
            <a:endParaRPr lang="es-C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 txBox="1">
            <a:spLocks/>
          </p:cNvSpPr>
          <p:nvPr/>
        </p:nvSpPr>
        <p:spPr>
          <a:xfrm>
            <a:off x="1631504" y="692696"/>
            <a:ext cx="532859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4800" b="1" u="sng" dirty="0">
              <a:latin typeface="Berlin Sans FB" panose="020E0602020502020306" pitchFamily="34" charset="0"/>
            </a:endParaRPr>
          </a:p>
        </p:txBody>
      </p:sp>
      <p:sp>
        <p:nvSpPr>
          <p:cNvPr id="8" name="Marcador de texto 6"/>
          <p:cNvSpPr txBox="1">
            <a:spLocks/>
          </p:cNvSpPr>
          <p:nvPr/>
        </p:nvSpPr>
        <p:spPr>
          <a:xfrm>
            <a:off x="1559496" y="1046564"/>
            <a:ext cx="5472608" cy="49685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7200" b="1" dirty="0">
                <a:latin typeface="Berlin Sans FB" panose="020E0602020502020306" pitchFamily="34" charset="0"/>
              </a:rPr>
              <a:t>¿Por qué es importante cuidar los árboles?</a:t>
            </a:r>
            <a:endParaRPr lang="es-CL" sz="7200" b="1" u="sng" dirty="0">
              <a:latin typeface="Berlin Sans FB" panose="020E0602020502020306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717032"/>
            <a:ext cx="2513529" cy="22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783632" y="714356"/>
            <a:ext cx="7056784" cy="4071966"/>
          </a:xfrm>
        </p:spPr>
        <p:txBody>
          <a:bodyPr>
            <a:normAutofit/>
          </a:bodyPr>
          <a:lstStyle/>
          <a:p>
            <a:r>
              <a:rPr lang="es-ES" sz="4800" b="1" u="sng" dirty="0">
                <a:latin typeface="Berlin Sans FB" panose="020E0602020502020306" pitchFamily="34" charset="0"/>
              </a:rPr>
              <a:t>Actividad</a:t>
            </a:r>
          </a:p>
          <a:p>
            <a:r>
              <a:rPr lang="es-ES" sz="4800" dirty="0">
                <a:latin typeface="Berlin Sans FB" panose="020E0602020502020306" pitchFamily="34" charset="0"/>
              </a:rPr>
              <a:t>Usando tus materiales,</a:t>
            </a:r>
          </a:p>
          <a:p>
            <a:r>
              <a:rPr lang="es-ES" sz="4800" dirty="0">
                <a:latin typeface="Berlin Sans FB" panose="020E0602020502020306" pitchFamily="34" charset="0"/>
              </a:rPr>
              <a:t>Dibuja y colorea un árbol con </a:t>
            </a:r>
            <a:r>
              <a:rPr lang="es-ES" sz="6000" b="1" dirty="0">
                <a:latin typeface="Berlin Sans FB" panose="020E0602020502020306" pitchFamily="34" charset="0"/>
              </a:rPr>
              <a:t>10 </a:t>
            </a:r>
            <a:r>
              <a:rPr lang="es-ES" sz="4800" dirty="0">
                <a:latin typeface="Berlin Sans FB" panose="020E0602020502020306" pitchFamily="34" charset="0"/>
              </a:rPr>
              <a:t>frutas en él.</a:t>
            </a:r>
          </a:p>
          <a:p>
            <a:endParaRPr lang="es-ES" sz="4000" b="1" u="sng" dirty="0">
              <a:latin typeface="Courgette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365104"/>
            <a:ext cx="285750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cra2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04" y="188640"/>
            <a:ext cx="1000132" cy="1000132"/>
          </a:xfrm>
          <a:prstGeom prst="rect">
            <a:avLst/>
          </a:prstGeom>
        </p:spPr>
      </p:pic>
      <p:pic>
        <p:nvPicPr>
          <p:cNvPr id="4" name="3 Imagen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535759"/>
            <a:ext cx="2539694" cy="9286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43472" y="1477866"/>
            <a:ext cx="9505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Fecha: 		Semana del 29 de Junio al 03 de Julio</a:t>
            </a: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Dirigido a :	 	Pre básica. </a:t>
            </a:r>
            <a:b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Objetivos: 		Comprender la importancia del 					cuidado del medio ambiente y los 				árboles.</a:t>
            </a:r>
          </a:p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	Comprender a partir de la escucha 				atenta, contenidos explícitos de 					textos literarios y no literarios, 					reconociendo ideas centrales. </a:t>
            </a:r>
          </a:p>
        </p:txBody>
      </p:sp>
    </p:spTree>
  </p:cSld>
  <p:clrMapOvr>
    <a:masterClrMapping/>
  </p:clrMapOvr>
  <p:transition spd="slow" advTm="1014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/>
          </p:cNvSpPr>
          <p:nvPr/>
        </p:nvSpPr>
        <p:spPr>
          <a:xfrm>
            <a:off x="4439816" y="2348880"/>
            <a:ext cx="3384376" cy="3240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5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NORMAS </a:t>
            </a:r>
            <a:br>
              <a:rPr lang="es-CL" sz="5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CL" sz="5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 LA CLASE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348880"/>
            <a:ext cx="2232248" cy="2232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2612" r="9434" b="9197"/>
          <a:stretch/>
        </p:blipFill>
        <p:spPr>
          <a:xfrm>
            <a:off x="7807384" y="2132856"/>
            <a:ext cx="32403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/>
          </p:cNvSpPr>
          <p:nvPr/>
        </p:nvSpPr>
        <p:spPr>
          <a:xfrm>
            <a:off x="4295800" y="2348880"/>
            <a:ext cx="3655600" cy="3240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4000" b="1" dirty="0">
                <a:latin typeface="Berlin Sans FB" panose="020E0602020502020306" pitchFamily="34" charset="0"/>
              </a:rPr>
              <a:t>¿Qué necesitaremos para esta clase?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96" y="2204864"/>
            <a:ext cx="21336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628800"/>
            <a:ext cx="2040094" cy="1812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7" y="3468727"/>
            <a:ext cx="2257568" cy="15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51584" y="797510"/>
            <a:ext cx="7891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u="sng" dirty="0">
                <a:solidFill>
                  <a:srgbClr val="00B050"/>
                </a:solidFill>
                <a:latin typeface="Berlin Sans FB" panose="020E0602020502020306" pitchFamily="34" charset="0"/>
              </a:rPr>
              <a:t>Ruta de aprendizaje</a:t>
            </a:r>
            <a:endParaRPr lang="es-ES" sz="3200" b="1" u="sng" dirty="0">
              <a:latin typeface="Courgette" pitchFamily="2" charset="0"/>
            </a:endParaRPr>
          </a:p>
          <a:p>
            <a:pPr algn="ctr"/>
            <a:r>
              <a:rPr lang="es-ES" sz="3200" dirty="0">
                <a:latin typeface="Berlin Sans FB" panose="020E0602020502020306" pitchFamily="34" charset="0"/>
              </a:rPr>
              <a:t>1.Comprender el tema central que es el Medio Ambiente. Activar conocimientos previos.</a:t>
            </a:r>
          </a:p>
          <a:p>
            <a:pPr algn="ctr"/>
            <a:endParaRPr lang="es-ES" sz="3200" dirty="0">
              <a:latin typeface="Berlin Sans FB" panose="020E0602020502020306" pitchFamily="34" charset="0"/>
            </a:endParaRPr>
          </a:p>
          <a:p>
            <a:pPr algn="ctr"/>
            <a:r>
              <a:rPr lang="es-ES" sz="3200" dirty="0">
                <a:latin typeface="Berlin Sans FB" panose="020E0602020502020306" pitchFamily="34" charset="0"/>
              </a:rPr>
              <a:t>2. Escuchar con atención el cuento </a:t>
            </a:r>
          </a:p>
          <a:p>
            <a:pPr algn="ctr"/>
            <a:r>
              <a:rPr lang="es-ES" sz="3200" dirty="0">
                <a:latin typeface="Berlin Sans FB" panose="020E0602020502020306" pitchFamily="34" charset="0"/>
              </a:rPr>
              <a:t>“El misterioso caso del oso”</a:t>
            </a:r>
          </a:p>
          <a:p>
            <a:pPr algn="ctr"/>
            <a:br>
              <a:rPr lang="es-ES" sz="3200" dirty="0">
                <a:latin typeface="Berlin Sans FB" panose="020E0602020502020306" pitchFamily="34" charset="0"/>
              </a:rPr>
            </a:br>
            <a:r>
              <a:rPr lang="es-ES" sz="3200" dirty="0">
                <a:latin typeface="Berlin Sans FB" panose="020E0602020502020306" pitchFamily="34" charset="0"/>
              </a:rPr>
              <a:t>3.Realizar actividad sugerida y evaluar lo aprendido</a:t>
            </a:r>
          </a:p>
          <a:p>
            <a:pPr marL="514350" indent="-514350" algn="ctr"/>
            <a:endParaRPr lang="es-ES" sz="3200" b="1" dirty="0">
              <a:latin typeface="Courgett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5520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Berlin Sans FB" panose="020E0602020502020306" pitchFamily="34" charset="0"/>
              </a:rPr>
              <a:t>Ya hemos aprendido lo importante que es cuidar nuestro medio ambiente.</a:t>
            </a:r>
          </a:p>
        </p:txBody>
      </p:sp>
      <p:pic>
        <p:nvPicPr>
          <p:cNvPr id="1026" name="Picture 2" descr="Carteles para el cuidado del medio ambiente - Imagui | Medio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5893" r="1782" b="12099"/>
          <a:stretch/>
        </p:blipFill>
        <p:spPr bwMode="auto">
          <a:xfrm>
            <a:off x="3040468" y="2088143"/>
            <a:ext cx="6327087" cy="29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5520" y="76470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Berlin Sans FB" panose="020E0602020502020306" pitchFamily="34" charset="0"/>
              </a:rPr>
              <a:t>¿Recuerdas las 3R?</a:t>
            </a:r>
          </a:p>
        </p:txBody>
      </p:sp>
      <p:pic>
        <p:nvPicPr>
          <p:cNvPr id="2050" name="Picture 2" descr="Qué es la Regla de las Tres Erres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1"/>
          <a:stretch/>
        </p:blipFill>
        <p:spPr bwMode="auto">
          <a:xfrm>
            <a:off x="2567608" y="1448706"/>
            <a:ext cx="7509778" cy="33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5520" y="764704"/>
            <a:ext cx="8856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Berlin Sans FB" panose="020E0602020502020306" pitchFamily="34" charset="0"/>
              </a:rPr>
              <a:t>Hoy conoceremos la importancia de </a:t>
            </a:r>
            <a:r>
              <a:rPr lang="es-C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REDUCIR</a:t>
            </a:r>
          </a:p>
          <a:p>
            <a:pPr algn="ctr"/>
            <a:r>
              <a:rPr lang="es-CL" sz="4000" dirty="0">
                <a:latin typeface="Berlin Sans FB" panose="020E0602020502020306" pitchFamily="34" charset="0"/>
              </a:rPr>
              <a:t>Esto quiere decir: Reducir nuestros desechos contaminantes y utilizar menos recursos NO renovables. </a:t>
            </a:r>
          </a:p>
          <a:p>
            <a:pPr algn="ctr"/>
            <a:r>
              <a:rPr lang="es-CL" sz="4000" dirty="0">
                <a:latin typeface="Berlin Sans FB" panose="020E0602020502020306" pitchFamily="34" charset="0"/>
              </a:rPr>
              <a:t>Por ejemplo …</a:t>
            </a:r>
          </a:p>
        </p:txBody>
      </p:sp>
    </p:spTree>
    <p:extLst>
      <p:ext uri="{BB962C8B-B14F-4D97-AF65-F5344CB8AC3E}">
        <p14:creationId xmlns:p14="http://schemas.microsoft.com/office/powerpoint/2010/main" val="33705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deas para reducir la contaminación Di no a la bolsa de plástic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8" b="4344"/>
          <a:stretch/>
        </p:blipFill>
        <p:spPr bwMode="auto">
          <a:xfrm>
            <a:off x="1199456" y="725747"/>
            <a:ext cx="4464496" cy="2066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003148" y="2519561"/>
            <a:ext cx="4267201" cy="1470054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CL" sz="8800" b="1" dirty="0">
                <a:solidFill>
                  <a:schemeClr val="bg1"/>
                </a:solidFill>
                <a:latin typeface="Berlin Sans FB" panose="020E0602020502020306" pitchFamily="34" charset="0"/>
              </a:rPr>
              <a:t>Reducir </a:t>
            </a:r>
          </a:p>
        </p:txBody>
      </p:sp>
      <p:pic>
        <p:nvPicPr>
          <p:cNvPr id="3076" name="Picture 4" descr="Guía práctica para el cuidado del agua: ¿Cómo reducir el consum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2"/>
          <a:stretch/>
        </p:blipFill>
        <p:spPr bwMode="auto">
          <a:xfrm>
            <a:off x="2149534" y="3717032"/>
            <a:ext cx="2304256" cy="261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trategias para reducir el consumo de papel en las institucion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4"/>
          <a:stretch/>
        </p:blipFill>
        <p:spPr bwMode="auto">
          <a:xfrm>
            <a:off x="7387524" y="3620658"/>
            <a:ext cx="316835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cnología GPS: cómo ayuda a reducir la contaminación - SATELI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709277"/>
            <a:ext cx="4385448" cy="176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.potx" id="{2F4D0A72-4FCE-427C-93B9-EF1FFA2C7D9F}" vid="{7F2DD387-3AD9-4911-8151-E742F590FE6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254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Berlin Sans FB</vt:lpstr>
      <vt:lpstr>Calibri</vt:lpstr>
      <vt:lpstr>Cambria</vt:lpstr>
      <vt:lpstr>Courgette</vt:lpstr>
      <vt:lpstr>Tema3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Biblioteca</dc:creator>
  <cp:lastModifiedBy>Aurora de Chile</cp:lastModifiedBy>
  <cp:revision>118</cp:revision>
  <dcterms:created xsi:type="dcterms:W3CDTF">2020-05-15T16:20:54Z</dcterms:created>
  <dcterms:modified xsi:type="dcterms:W3CDTF">2020-06-25T22:03:15Z</dcterms:modified>
</cp:coreProperties>
</file>