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67" r:id="rId5"/>
    <p:sldId id="259" r:id="rId6"/>
    <p:sldId id="270" r:id="rId7"/>
    <p:sldId id="272" r:id="rId8"/>
    <p:sldId id="274" r:id="rId9"/>
    <p:sldId id="280" r:id="rId10"/>
    <p:sldId id="279" r:id="rId11"/>
    <p:sldId id="265" r:id="rId12"/>
    <p:sldId id="269" r:id="rId13"/>
    <p:sldId id="268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El pulso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7CE1E615-F171-4553-9CAB-3B23643A25D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FF65BB0-2762-493B-A81B-211270B4ABF7}" type="parTrans" cxnId="{40E75B29-ABBF-446B-A908-35F7B84BB3B6}">
      <dgm:prSet/>
      <dgm:spPr/>
      <dgm:t>
        <a:bodyPr/>
        <a:lstStyle/>
        <a:p>
          <a:endParaRPr lang="es-CL" sz="2400"/>
        </a:p>
      </dgm:t>
    </dgm:pt>
    <dgm:pt modelId="{0DB5DD85-F776-4B50-8221-A3F7E2A68DB4}" type="sibTrans" cxnId="{40E75B29-ABBF-446B-A908-35F7B84BB3B6}">
      <dgm:prSet/>
      <dgm:spPr/>
      <dgm:t>
        <a:bodyPr/>
        <a:lstStyle/>
        <a:p>
          <a:endParaRPr lang="es-CL" sz="2400"/>
        </a:p>
      </dgm:t>
    </dgm:pt>
    <dgm:pt modelId="{8FC88BDE-FB77-426A-8C25-D4ADEB4481D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Metrónomo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3B87E7C-024D-4695-B621-3B1BECE81B9A}" type="pres">
      <dgm:prSet presAssocID="{7CE1E615-F171-4553-9CAB-3B23643A25D0}" presName="composite" presStyleCnt="0"/>
      <dgm:spPr/>
    </dgm:pt>
    <dgm:pt modelId="{3AC087B1-BB70-4B4B-B7D3-1FE15D230954}" type="pres">
      <dgm:prSet presAssocID="{7CE1E615-F171-4553-9CAB-3B23643A25D0}" presName="LShape" presStyleLbl="alignNode1" presStyleIdx="0" presStyleCnt="9"/>
      <dgm:spPr/>
    </dgm:pt>
    <dgm:pt modelId="{845BF8D3-08A4-4305-A906-922E249A9F6F}" type="pres">
      <dgm:prSet presAssocID="{7CE1E615-F171-4553-9CAB-3B23643A25D0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1721EB-0ADD-4216-BA57-D9DE9AF68390}" type="pres">
      <dgm:prSet presAssocID="{7CE1E615-F171-4553-9CAB-3B23643A25D0}" presName="Triangle" presStyleLbl="alignNode1" presStyleIdx="1" presStyleCnt="9"/>
      <dgm:spPr/>
    </dgm:pt>
    <dgm:pt modelId="{53EF4CC6-4C0A-40C5-B706-850BA916F4A0}" type="pres">
      <dgm:prSet presAssocID="{0DB5DD85-F776-4B50-8221-A3F7E2A68DB4}" presName="sibTrans" presStyleCnt="0"/>
      <dgm:spPr/>
    </dgm:pt>
    <dgm:pt modelId="{188BF697-7B71-4BDB-B255-DB942633E191}" type="pres">
      <dgm:prSet presAssocID="{0DB5DD85-F776-4B50-8221-A3F7E2A68DB4}" presName="space" presStyleCnt="0"/>
      <dgm:spPr/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2" presStyleCnt="9"/>
      <dgm:spPr/>
    </dgm:pt>
    <dgm:pt modelId="{4A724ED6-E799-41A7-A7E2-9A607DE559C6}" type="pres">
      <dgm:prSet presAssocID="{EBFAB1FF-8F1D-493E-8CBA-49B29B1C818D}" presName="ParentText" presStyleLbl="revTx" presStyleIdx="1" presStyleCnt="5" custLinFactNeighborX="5480" custLinFactNeighborY="16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3" presStyleCnt="9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4" presStyleCnt="9"/>
      <dgm:spPr/>
    </dgm:pt>
    <dgm:pt modelId="{837BAB33-11FC-44A1-8256-1687CBD09133}" type="pres">
      <dgm:prSet presAssocID="{D5C52F61-B2AD-4D81-8C88-65D4C91B3D7F}" presName="ParentText" presStyleLbl="revTx" presStyleIdx="2" presStyleCnt="5" custLinFactNeighborX="3297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5" presStyleCnt="9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6" presStyleCnt="9"/>
      <dgm:spPr/>
    </dgm:pt>
    <dgm:pt modelId="{27B3CA5D-B12E-4087-80F1-BCF2C5770B8D}" type="pres">
      <dgm:prSet presAssocID="{8FC88BDE-FB77-426A-8C25-D4ADEB4481D4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7" presStyleCnt="9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8" presStyleCnt="9"/>
      <dgm:spPr/>
    </dgm:pt>
    <dgm:pt modelId="{5BB20D0C-6047-483A-82C3-E72F6532B8C4}" type="pres">
      <dgm:prSet presAssocID="{043F2854-16BC-45C3-BEE4-5431AE6635C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70D7F49-2CE1-4672-A843-4E587D9B004F}" srcId="{2C6629AD-39EC-499C-B181-4D71A1FC6D69}" destId="{D5C52F61-B2AD-4D81-8C88-65D4C91B3D7F}" srcOrd="2" destOrd="0" parTransId="{DABC8947-7FF7-4313-B2F8-53585CD6DE2B}" sibTransId="{BE21DD12-2162-4DF1-89B5-12FFA19D4810}"/>
    <dgm:cxn modelId="{B44FE886-928F-450B-AD01-EE0AB03DACB5}" type="presOf" srcId="{7CE1E615-F171-4553-9CAB-3B23643A25D0}" destId="{845BF8D3-08A4-4305-A906-922E249A9F6F}" srcOrd="0" destOrd="0" presId="urn:microsoft.com/office/officeart/2009/3/layout/StepUpProcess"/>
    <dgm:cxn modelId="{D6EF7D46-6F34-48EA-91EB-4E323B86135C}" srcId="{2C6629AD-39EC-499C-B181-4D71A1FC6D69}" destId="{EBFAB1FF-8F1D-493E-8CBA-49B29B1C818D}" srcOrd="1" destOrd="0" parTransId="{8A1EF610-68E1-4F87-9FC0-818E3FF02DE6}" sibTransId="{D275053D-3E94-4647-8A6D-2E200FB7E0A0}"/>
    <dgm:cxn modelId="{40E75B29-ABBF-446B-A908-35F7B84BB3B6}" srcId="{2C6629AD-39EC-499C-B181-4D71A1FC6D69}" destId="{7CE1E615-F171-4553-9CAB-3B23643A25D0}" srcOrd="0" destOrd="0" parTransId="{FFF65BB0-2762-493B-A81B-211270B4ABF7}" sibTransId="{0DB5DD85-F776-4B50-8221-A3F7E2A68DB4}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F1C9DF56-2A83-44FB-9804-BBD3FD32FDC9}" srcId="{2C6629AD-39EC-499C-B181-4D71A1FC6D69}" destId="{043F2854-16BC-45C3-BEE4-5431AE6635C5}" srcOrd="4" destOrd="0" parTransId="{5820C937-4DE4-4844-BB7E-47D8C53670CA}" sibTransId="{420BDEF3-37DC-4F96-AFA5-84FFF35764CA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BFD6204C-459A-4DEC-BE8D-096DD36011F1}" srcId="{2C6629AD-39EC-499C-B181-4D71A1FC6D69}" destId="{8FC88BDE-FB77-426A-8C25-D4ADEB4481D4}" srcOrd="3" destOrd="0" parTransId="{F4A2B4A6-675D-4BE6-AFC6-CA9E852AEAAB}" sibTransId="{5AC28052-8EDD-4751-821B-AD4C50A77AE7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FFFC07ED-D52E-4ED3-9BA6-2D4D55A90957}" type="presParOf" srcId="{6EADAED4-8680-4BD2-BA70-DD5A8F0084BB}" destId="{C3B87E7C-024D-4695-B621-3B1BECE81B9A}" srcOrd="0" destOrd="0" presId="urn:microsoft.com/office/officeart/2009/3/layout/StepUpProcess"/>
    <dgm:cxn modelId="{660505AC-457C-4507-9A24-BAC6F388162F}" type="presParOf" srcId="{C3B87E7C-024D-4695-B621-3B1BECE81B9A}" destId="{3AC087B1-BB70-4B4B-B7D3-1FE15D230954}" srcOrd="0" destOrd="0" presId="urn:microsoft.com/office/officeart/2009/3/layout/StepUpProcess"/>
    <dgm:cxn modelId="{679DD405-4CDE-4BB5-BC9C-CB4517ABD1CF}" type="presParOf" srcId="{C3B87E7C-024D-4695-B621-3B1BECE81B9A}" destId="{845BF8D3-08A4-4305-A906-922E249A9F6F}" srcOrd="1" destOrd="0" presId="urn:microsoft.com/office/officeart/2009/3/layout/StepUpProcess"/>
    <dgm:cxn modelId="{84E7A8BF-A5FD-4609-B5BE-153BC263D4C4}" type="presParOf" srcId="{C3B87E7C-024D-4695-B621-3B1BECE81B9A}" destId="{E51721EB-0ADD-4216-BA57-D9DE9AF68390}" srcOrd="2" destOrd="0" presId="urn:microsoft.com/office/officeart/2009/3/layout/StepUpProcess"/>
    <dgm:cxn modelId="{706A16AB-F548-48EB-A3F3-0B0991DF2AF5}" type="presParOf" srcId="{6EADAED4-8680-4BD2-BA70-DD5A8F0084BB}" destId="{53EF4CC6-4C0A-40C5-B706-850BA916F4A0}" srcOrd="1" destOrd="0" presId="urn:microsoft.com/office/officeart/2009/3/layout/StepUpProcess"/>
    <dgm:cxn modelId="{5AC0DD44-2BD0-4E02-8724-C2F8F02433A9}" type="presParOf" srcId="{53EF4CC6-4C0A-40C5-B706-850BA916F4A0}" destId="{188BF697-7B71-4BDB-B255-DB942633E191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2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3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4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5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6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7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8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87B1-BB70-4B4B-B7D3-1FE15D230954}">
      <dsp:nvSpPr>
        <dsp:cNvPr id="0" name=""/>
        <dsp:cNvSpPr/>
      </dsp:nvSpPr>
      <dsp:spPr>
        <a:xfrm rot="5400000">
          <a:off x="394050" y="2713971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BF8D3-08A4-4305-A906-922E249A9F6F}">
      <dsp:nvSpPr>
        <dsp:cNvPr id="0" name=""/>
        <dsp:cNvSpPr/>
      </dsp:nvSpPr>
      <dsp:spPr>
        <a:xfrm>
          <a:off x="197645" y="329894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imagen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197645" y="3298948"/>
        <a:ext cx="1767561" cy="1549371"/>
      </dsp:txXfrm>
    </dsp:sp>
    <dsp:sp modelId="{E51721EB-0ADD-4216-BA57-D9DE9AF68390}">
      <dsp:nvSpPr>
        <dsp:cNvPr id="0" name=""/>
        <dsp:cNvSpPr/>
      </dsp:nvSpPr>
      <dsp:spPr>
        <a:xfrm>
          <a:off x="1631704" y="2569832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4880"/>
            <a:satOff val="-3360"/>
            <a:lumOff val="-858"/>
            <a:alphaOff val="0"/>
          </a:schemeClr>
        </a:solidFill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E7BEC-D258-4E21-973A-4B4125CA37B5}">
      <dsp:nvSpPr>
        <dsp:cNvPr id="0" name=""/>
        <dsp:cNvSpPr/>
      </dsp:nvSpPr>
      <dsp:spPr>
        <a:xfrm rot="5400000">
          <a:off x="2557890" y="2178527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24ED6-E799-41A7-A7E2-9A607DE559C6}">
      <dsp:nvSpPr>
        <dsp:cNvPr id="0" name=""/>
        <dsp:cNvSpPr/>
      </dsp:nvSpPr>
      <dsp:spPr>
        <a:xfrm>
          <a:off x="2458347" y="3015369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2458347" y="3015369"/>
        <a:ext cx="1767561" cy="1549371"/>
      </dsp:txXfrm>
    </dsp:sp>
    <dsp:sp modelId="{4E79B0F5-A4EF-43B4-B4DC-B0BF1E41DD4C}">
      <dsp:nvSpPr>
        <dsp:cNvPr id="0" name=""/>
        <dsp:cNvSpPr/>
      </dsp:nvSpPr>
      <dsp:spPr>
        <a:xfrm>
          <a:off x="3795544" y="2034387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14639"/>
            <a:satOff val="-10079"/>
            <a:lumOff val="-2574"/>
            <a:alphaOff val="0"/>
          </a:schemeClr>
        </a:solidFill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8758D-22E7-4A10-9222-D626294E2842}">
      <dsp:nvSpPr>
        <dsp:cNvPr id="0" name=""/>
        <dsp:cNvSpPr/>
      </dsp:nvSpPr>
      <dsp:spPr>
        <a:xfrm rot="5400000">
          <a:off x="4721731" y="1643082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AB33-11FC-44A1-8256-1687CBD09133}">
      <dsp:nvSpPr>
        <dsp:cNvPr id="0" name=""/>
        <dsp:cNvSpPr/>
      </dsp:nvSpPr>
      <dsp:spPr>
        <a:xfrm>
          <a:off x="4583602" y="230555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El pulso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4583602" y="2305558"/>
        <a:ext cx="1767561" cy="1549371"/>
      </dsp:txXfrm>
    </dsp:sp>
    <dsp:sp modelId="{9FCA60C7-1882-4B4C-8C45-599B778000D2}">
      <dsp:nvSpPr>
        <dsp:cNvPr id="0" name=""/>
        <dsp:cNvSpPr/>
      </dsp:nvSpPr>
      <dsp:spPr>
        <a:xfrm>
          <a:off x="5959385" y="1498943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24399"/>
            <a:satOff val="-16798"/>
            <a:lumOff val="-4289"/>
            <a:alphaOff val="0"/>
          </a:schemeClr>
        </a:solidFill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BE40-F52C-4861-A069-509531A9CF65}">
      <dsp:nvSpPr>
        <dsp:cNvPr id="0" name=""/>
        <dsp:cNvSpPr/>
      </dsp:nvSpPr>
      <dsp:spPr>
        <a:xfrm rot="5400000">
          <a:off x="6885571" y="1107638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3CA5D-B12E-4087-80F1-BCF2C5770B8D}">
      <dsp:nvSpPr>
        <dsp:cNvPr id="0" name=""/>
        <dsp:cNvSpPr/>
      </dsp:nvSpPr>
      <dsp:spPr>
        <a:xfrm>
          <a:off x="6689166" y="1692614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Metrónomo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6689166" y="1692614"/>
        <a:ext cx="1767561" cy="1549371"/>
      </dsp:txXfrm>
    </dsp:sp>
    <dsp:sp modelId="{EB36A187-AFCC-48AC-B75A-4072FF0673EF}">
      <dsp:nvSpPr>
        <dsp:cNvPr id="0" name=""/>
        <dsp:cNvSpPr/>
      </dsp:nvSpPr>
      <dsp:spPr>
        <a:xfrm>
          <a:off x="8123225" y="963499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34158"/>
            <a:satOff val="-23517"/>
            <a:lumOff val="-6005"/>
            <a:alphaOff val="0"/>
          </a:schemeClr>
        </a:solidFill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ABA3E-45E3-451A-85F4-AFCCC08E8102}">
      <dsp:nvSpPr>
        <dsp:cNvPr id="0" name=""/>
        <dsp:cNvSpPr/>
      </dsp:nvSpPr>
      <dsp:spPr>
        <a:xfrm rot="5400000">
          <a:off x="9049412" y="572194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20D0C-6047-483A-82C3-E72F6532B8C4}">
      <dsp:nvSpPr>
        <dsp:cNvPr id="0" name=""/>
        <dsp:cNvSpPr/>
      </dsp:nvSpPr>
      <dsp:spPr>
        <a:xfrm>
          <a:off x="8853006" y="1157170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8853006" y="1157170"/>
        <a:ext cx="1767561" cy="154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27/03/2020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39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27/03/2020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2hJ8ymI19c" TargetMode="External"/><Relationship Id="rId7" Type="http://schemas.openxmlformats.org/officeDocument/2006/relationships/hyperlink" Target="https://www.youtube.com/watch?v=sicDGCGtNJg" TargetMode="External"/><Relationship Id="rId2" Type="http://schemas.openxmlformats.org/officeDocument/2006/relationships/hyperlink" Target="https://www.youtube.com/watch?v=M2PSkZ88V1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ojnIjvWAZpk" TargetMode="External"/><Relationship Id="rId5" Type="http://schemas.openxmlformats.org/officeDocument/2006/relationships/hyperlink" Target="https://www.youtube.com/watch?v=ya1I-BMk9io" TargetMode="External"/><Relationship Id="rId4" Type="http://schemas.openxmlformats.org/officeDocument/2006/relationships/hyperlink" Target="https://www.youtube.com/watch?v=uvhD3t5gxK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p7DZgj3p-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PBCbTZWnq0" TargetMode="External"/><Relationship Id="rId2" Type="http://schemas.openxmlformats.org/officeDocument/2006/relationships/hyperlink" Target="https://www.youtube.com/watch?v=HqgqcjTudRY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OIh3nO6-V_A" TargetMode="External"/><Relationship Id="rId4" Type="http://schemas.openxmlformats.org/officeDocument/2006/relationships/hyperlink" Target="https://www.youtube.com/watch?v=7T7Ktrvf-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3RTyXavurw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2590" y="1003217"/>
            <a:ext cx="9144000" cy="2387600"/>
          </a:xfrm>
        </p:spPr>
        <p:txBody>
          <a:bodyPr rtlCol="0"/>
          <a:lstStyle/>
          <a:p>
            <a:pPr algn="l" rtl="0"/>
            <a:r>
              <a:rPr lang="es-ES" dirty="0" smtClean="0"/>
              <a:t>El pulso y su medición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 dirty="0" smtClean="0"/>
              <a:t>Semana 3</a:t>
            </a:r>
          </a:p>
          <a:p>
            <a:pPr rtl="0"/>
            <a:r>
              <a:rPr lang="es" dirty="0" smtClean="0"/>
              <a:t>Profesor: Felipe Pérez Parra </a:t>
            </a:r>
          </a:p>
          <a:p>
            <a:pPr rtl="0"/>
            <a:r>
              <a:rPr lang="es-CL" dirty="0" smtClean="0"/>
              <a:t>Consultas</a:t>
            </a:r>
            <a:r>
              <a:rPr lang="en-US" dirty="0" smtClean="0"/>
              <a:t>: musicaauroradechile@gmail.com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106652" y="5013158"/>
            <a:ext cx="5085348" cy="184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 es necesario imprimir este POWER POINT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L" dirty="0" smtClean="0"/>
              <a:t>¿Qué es el metrónomo?  </a:t>
            </a:r>
            <a:endParaRPr lang="es-CL" dirty="0"/>
          </a:p>
        </p:txBody>
      </p:sp>
      <p:sp>
        <p:nvSpPr>
          <p:cNvPr id="7" name="Rectángulo redondeado 6"/>
          <p:cNvSpPr/>
          <p:nvPr/>
        </p:nvSpPr>
        <p:spPr>
          <a:xfrm>
            <a:off x="8589135" y="424857"/>
            <a:ext cx="2262389" cy="120609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Es un instrumento que sirve para </a:t>
            </a:r>
            <a:r>
              <a:rPr lang="es-CL" dirty="0"/>
              <a:t>medir el tiempo de una composición musical y marcar de modo exacto el compás; el </a:t>
            </a:r>
            <a:r>
              <a:rPr lang="es-CL" dirty="0" smtClean="0"/>
              <a:t>mecanismo consiste </a:t>
            </a:r>
            <a:r>
              <a:rPr lang="es-CL" dirty="0"/>
              <a:t>en un péndulo invertido que se mueve de un lado a otro y emite un clic en cada ciclo, con un pequeño contrapeso que puede subirse o bajarse por el péndulo para ajustar el compás; el electrónico indica el compás con una señal </a:t>
            </a:r>
            <a:r>
              <a:rPr lang="es-CL" dirty="0" smtClean="0"/>
              <a:t>sonora, luminosa </a:t>
            </a:r>
            <a:r>
              <a:rPr lang="es-CL" dirty="0"/>
              <a:t>o con ambas.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882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45514"/>
            <a:ext cx="10515600" cy="1325563"/>
          </a:xfrm>
        </p:spPr>
        <p:txBody>
          <a:bodyPr/>
          <a:lstStyle/>
          <a:p>
            <a:r>
              <a:rPr lang="es-CL" dirty="0" smtClean="0"/>
              <a:t>Actividad (Cierre)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10515600" cy="4394871"/>
          </a:xfrm>
        </p:spPr>
        <p:txBody>
          <a:bodyPr/>
          <a:lstStyle/>
          <a:p>
            <a:r>
              <a:rPr lang="es-CL" dirty="0" smtClean="0"/>
              <a:t>Observa los siguientes videos y sigue con palmas o pie el pulso de las canciones presentadas.</a:t>
            </a:r>
          </a:p>
          <a:p>
            <a:r>
              <a:rPr lang="es-CL" dirty="0">
                <a:hlinkClick r:id="rId2"/>
              </a:rPr>
              <a:t>https://www.youtube.com/watch?v=M2PSkZ88V18</a:t>
            </a:r>
            <a:endParaRPr lang="es-CL" dirty="0"/>
          </a:p>
          <a:p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www.youtube.com/watch?v=I2hJ8ymI19c</a:t>
            </a:r>
            <a:endParaRPr lang="es-CL" dirty="0" smtClean="0"/>
          </a:p>
          <a:p>
            <a:r>
              <a:rPr lang="es-CL" dirty="0">
                <a:hlinkClick r:id="rId4"/>
              </a:rPr>
              <a:t>https://</a:t>
            </a:r>
            <a:r>
              <a:rPr lang="es-CL" dirty="0" smtClean="0">
                <a:hlinkClick r:id="rId4"/>
              </a:rPr>
              <a:t>www.youtube.com/watch?v=uvhD3t5gxK4</a:t>
            </a:r>
            <a:endParaRPr lang="es-CL" dirty="0" smtClean="0"/>
          </a:p>
          <a:p>
            <a:r>
              <a:rPr lang="es-CL" dirty="0">
                <a:hlinkClick r:id="rId5"/>
              </a:rPr>
              <a:t>https://</a:t>
            </a:r>
            <a:r>
              <a:rPr lang="es-CL" dirty="0" smtClean="0">
                <a:hlinkClick r:id="rId5"/>
              </a:rPr>
              <a:t>www.youtube.com/watch?v=ya1I-BMk9io</a:t>
            </a:r>
            <a:endParaRPr lang="es-CL" dirty="0" smtClean="0"/>
          </a:p>
          <a:p>
            <a:r>
              <a:rPr lang="es-CL" dirty="0">
                <a:hlinkClick r:id="rId6"/>
              </a:rPr>
              <a:t>https://</a:t>
            </a:r>
            <a:r>
              <a:rPr lang="es-CL" dirty="0" smtClean="0">
                <a:hlinkClick r:id="rId6"/>
              </a:rPr>
              <a:t>www.youtube.com/watch?v=ojnIjvWAZpk</a:t>
            </a:r>
            <a:endParaRPr lang="es-CL" dirty="0" smtClean="0"/>
          </a:p>
          <a:p>
            <a:r>
              <a:rPr lang="es-CL" dirty="0">
                <a:hlinkClick r:id="rId7"/>
              </a:rPr>
              <a:t>https://www.youtube.com/watch?v=sicDGCGtNJg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826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No olvides que cualquier consulta de la </a:t>
            </a:r>
            <a:r>
              <a:rPr lang="es-CL" b="1" u="sng" dirty="0" smtClean="0"/>
              <a:t>asignatura</a:t>
            </a:r>
            <a:r>
              <a:rPr lang="es-CL" dirty="0" smtClean="0"/>
              <a:t> será respondida a la brevedad en el correo </a:t>
            </a:r>
          </a:p>
          <a:p>
            <a:pPr marL="0" indent="0">
              <a:buNone/>
            </a:pPr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entro del Marketing de Google: 5 principios que guían a nuestros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17" y="641684"/>
            <a:ext cx="10216560" cy="57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670775" y="98105"/>
            <a:ext cx="10515600" cy="1325563"/>
          </a:xfrm>
        </p:spPr>
        <p:txBody>
          <a:bodyPr rtlCol="0"/>
          <a:lstStyle/>
          <a:p>
            <a:pPr algn="ctr" rtl="0"/>
            <a:r>
              <a:rPr lang="es-ES" dirty="0" smtClean="0"/>
              <a:t>¡Iniciemos!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7010400" y="1681246"/>
            <a:ext cx="4555958" cy="5176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Observa la imagen y responde oralmente </a:t>
            </a:r>
          </a:p>
          <a:p>
            <a:pPr algn="ctr"/>
            <a:r>
              <a:rPr lang="es-CL" sz="2400" dirty="0" smtClean="0"/>
              <a:t>(sociabiliza con alguien de tu familia):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¿ Que observas en la imagen?</a:t>
            </a:r>
          </a:p>
          <a:p>
            <a:pPr algn="ctr"/>
            <a:r>
              <a:rPr lang="es-CL" sz="2400" dirty="0" smtClean="0"/>
              <a:t>¿Qué relación existe entre la imagen y la asignatura? </a:t>
            </a:r>
          </a:p>
          <a:p>
            <a:pPr algn="ctr"/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762" y="1681246"/>
            <a:ext cx="5970162" cy="506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/>
              <a:t>Conocer  por medio de videos, imágenes y audiciones el pulso presente en la música y su medición. </a:t>
            </a:r>
            <a:endParaRPr lang="es-CL" sz="4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755616"/>
              </p:ext>
            </p:extLst>
          </p:nvPr>
        </p:nvGraphicFramePr>
        <p:xfrm>
          <a:off x="838200" y="692695"/>
          <a:ext cx="10623997" cy="5811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 y diseño de contenido con gráfic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O</a:t>
            </a:r>
            <a:r>
              <a:rPr lang="es-ES" dirty="0" smtClean="0"/>
              <a:t>bserva el siguiente video 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r>
              <a:rPr lang="es-CL" dirty="0">
                <a:hlinkClick r:id="rId3"/>
              </a:rPr>
              <a:t>https://www.youtube.com/watch?v=Zp7DZgj3p-0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6755759" y="3336759"/>
            <a:ext cx="3719736" cy="1904056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Pulso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 smtClean="0"/>
              <a:t> </a:t>
            </a:r>
            <a:r>
              <a:rPr lang="es-CL" dirty="0"/>
              <a:t>E</a:t>
            </a:r>
            <a:r>
              <a:rPr lang="es-CL" dirty="0" smtClean="0"/>
              <a:t>s </a:t>
            </a:r>
            <a:r>
              <a:rPr lang="es-CL" dirty="0"/>
              <a:t>una unidad básica para medir el tiempo en la música. Se trata de una sucesión constante de pulsaciones que se repiten dividiendo el tiempo en partes </a:t>
            </a:r>
            <a:r>
              <a:rPr lang="es-CL" dirty="0" smtClean="0"/>
              <a:t>iguales. La </a:t>
            </a:r>
            <a:r>
              <a:rPr lang="es-CL" dirty="0"/>
              <a:t>percepción del pulso es una de las habilidades auditivas básicas en </a:t>
            </a:r>
            <a:r>
              <a:rPr lang="es-CL" dirty="0" smtClean="0"/>
              <a:t>la música</a:t>
            </a:r>
            <a:r>
              <a:rPr lang="es-CL" dirty="0"/>
              <a:t>, previa a la percepción de la métrica. Se suele mostrar mediante respuestas físicas al pulso como marcarlo con el pie o dando palmas.</a:t>
            </a: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7749974" y="444175"/>
            <a:ext cx="3274342" cy="1167461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36428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7" name="Marcador de contenido 2"/>
          <p:cNvSpPr>
            <a:spLocks noGrp="1"/>
          </p:cNvSpPr>
          <p:nvPr>
            <p:ph sz="half" idx="2"/>
          </p:nvPr>
        </p:nvSpPr>
        <p:spPr>
          <a:xfrm>
            <a:off x="838200" y="1825624"/>
            <a:ext cx="10515600" cy="5032376"/>
          </a:xfrm>
        </p:spPr>
        <p:txBody>
          <a:bodyPr/>
          <a:lstStyle/>
          <a:p>
            <a:r>
              <a:rPr lang="es-CL" dirty="0" smtClean="0"/>
              <a:t> </a:t>
            </a:r>
            <a:r>
              <a:rPr lang="es-CL" dirty="0" smtClean="0"/>
              <a:t>Escucha el siguiente repertorio, marca el pulso y describe sus características en la tabla anexa:</a:t>
            </a:r>
          </a:p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www.youtube.com/watch?v=HqgqcjTudRY</a:t>
            </a: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www.youtube.com/watch?v=NPBCbTZWnq0</a:t>
            </a:r>
            <a:endParaRPr lang="es-CL" dirty="0" smtClean="0"/>
          </a:p>
          <a:p>
            <a:endParaRPr lang="es-CL" dirty="0"/>
          </a:p>
          <a:p>
            <a:r>
              <a:rPr lang="es-CL" dirty="0">
                <a:hlinkClick r:id="rId4"/>
              </a:rPr>
              <a:t>https://</a:t>
            </a:r>
            <a:r>
              <a:rPr lang="es-CL" dirty="0" smtClean="0">
                <a:hlinkClick r:id="rId4"/>
              </a:rPr>
              <a:t>www.youtube.com/watch?v=7T7Ktrvf-CE</a:t>
            </a:r>
            <a:endParaRPr lang="es-CL" dirty="0" smtClean="0"/>
          </a:p>
          <a:p>
            <a:endParaRPr lang="es-CL" dirty="0"/>
          </a:p>
          <a:p>
            <a:r>
              <a:rPr lang="es-CL" dirty="0">
                <a:hlinkClick r:id="rId5"/>
              </a:rPr>
              <a:t>https://www.youtube.com/watch?v=OIh3nO6-V_A</a:t>
            </a: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348187" y="469933"/>
            <a:ext cx="3719736" cy="1115945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39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9345769" y="571273"/>
            <a:ext cx="2678806" cy="2423065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63103"/>
              </p:ext>
            </p:extLst>
          </p:nvPr>
        </p:nvGraphicFramePr>
        <p:xfrm>
          <a:off x="154545" y="281782"/>
          <a:ext cx="8860668" cy="44318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5167"/>
                <a:gridCol w="2215167"/>
                <a:gridCol w="2215167"/>
                <a:gridCol w="2215167"/>
              </a:tblGrid>
              <a:tr h="1971599">
                <a:tc>
                  <a:txBody>
                    <a:bodyPr/>
                    <a:lstStyle/>
                    <a:p>
                      <a:r>
                        <a:rPr lang="es-CL" dirty="0" smtClean="0"/>
                        <a:t>N°/indicador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¿Reconoces el pulso?(si o no)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¿Te</a:t>
                      </a:r>
                      <a:r>
                        <a:rPr lang="es-CL" baseline="0" dirty="0" smtClean="0"/>
                        <a:t> resultó fácil o difícil? (fácil o difícil)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¿Es un pulso constante o con cambios de velocidad? (constante o cambia)</a:t>
                      </a:r>
                      <a:endParaRPr lang="es-CL" dirty="0"/>
                    </a:p>
                  </a:txBody>
                  <a:tcPr/>
                </a:tc>
              </a:tr>
              <a:tr h="615072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5072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5072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5072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1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Observa el siguiente video 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1728944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https://www.youtube.com/watch?v=N3RTyXavurw</a:t>
            </a:r>
            <a:endParaRPr lang="es-CL" dirty="0"/>
          </a:p>
        </p:txBody>
      </p:sp>
      <p:sp>
        <p:nvSpPr>
          <p:cNvPr id="6" name="Rectángulo redondeado 5"/>
          <p:cNvSpPr/>
          <p:nvPr/>
        </p:nvSpPr>
        <p:spPr>
          <a:xfrm>
            <a:off x="7634064" y="2438624"/>
            <a:ext cx="3719736" cy="1115945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kern="0" dirty="0" smtClean="0">
                <a:solidFill>
                  <a:prstClr val="white"/>
                </a:solidFill>
                <a:latin typeface="Arial"/>
              </a:rPr>
              <a:t>No olvides usar audífonos </a:t>
            </a:r>
            <a:endParaRPr kumimoji="0" lang="es-C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90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296</TotalTime>
  <Words>435</Words>
  <Application>Microsoft Office PowerPoint</Application>
  <PresentationFormat>Panorámica</PresentationFormat>
  <Paragraphs>75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Ligada 2.1 (Adrian M. C.)</vt:lpstr>
      <vt:lpstr>Plantilla con un diseño musical</vt:lpstr>
      <vt:lpstr>El pulso y su medición </vt:lpstr>
      <vt:lpstr>¡Iniciemos! </vt:lpstr>
      <vt:lpstr>Objetivo </vt:lpstr>
      <vt:lpstr>Ruta de aprendizaje</vt:lpstr>
      <vt:lpstr>Observa el siguiente video  </vt:lpstr>
      <vt:lpstr>Pulso </vt:lpstr>
      <vt:lpstr>Actividad </vt:lpstr>
      <vt:lpstr>Presentación de PowerPoint</vt:lpstr>
      <vt:lpstr>Observa el siguiente video </vt:lpstr>
      <vt:lpstr>¿Qué es el metrónomo?  </vt:lpstr>
      <vt:lpstr>Actividad (Cierre)</vt:lpstr>
      <vt:lpstr>CONSULTAS: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Perez Delgado</cp:lastModifiedBy>
  <cp:revision>29</cp:revision>
  <dcterms:created xsi:type="dcterms:W3CDTF">2020-03-26T22:51:57Z</dcterms:created>
  <dcterms:modified xsi:type="dcterms:W3CDTF">2020-03-27T04:35:22Z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