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62" r:id="rId5"/>
    <p:sldId id="307" r:id="rId6"/>
    <p:sldId id="308" r:id="rId7"/>
    <p:sldId id="311" r:id="rId8"/>
    <p:sldId id="313" r:id="rId9"/>
    <p:sldId id="310" r:id="rId10"/>
    <p:sldId id="314" r:id="rId11"/>
    <p:sldId id="309" r:id="rId12"/>
    <p:sldId id="272" r:id="rId13"/>
    <p:sldId id="315" r:id="rId14"/>
    <p:sldId id="316" r:id="rId15"/>
    <p:sldId id="317" r:id="rId16"/>
    <p:sldId id="318"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4619" autoAdjust="0"/>
  </p:normalViewPr>
  <p:slideViewPr>
    <p:cSldViewPr snapToGrid="0">
      <p:cViewPr varScale="1">
        <p:scale>
          <a:sx n="80" d="100"/>
          <a:sy n="80" d="100"/>
        </p:scale>
        <p:origin x="86"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6/20/2020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6/20/2020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45065" y="5080902"/>
            <a:ext cx="4775075" cy="1630907"/>
          </a:xfrm>
        </p:spPr>
        <p:txBody>
          <a:bodyPr>
            <a:normAutofit/>
          </a:bodyPr>
          <a:lstStyle/>
          <a:p>
            <a:r>
              <a:rPr lang="en-US" sz="4400" baseline="30000" dirty="0">
                <a:solidFill>
                  <a:schemeClr val="tx1"/>
                </a:solidFill>
              </a:rPr>
              <a:t>8th</a:t>
            </a:r>
            <a:r>
              <a:rPr lang="en-US" sz="4400" dirty="0">
                <a:solidFill>
                  <a:schemeClr val="tx1"/>
                </a:solidFill>
              </a:rPr>
              <a:t> Grade</a:t>
            </a:r>
            <a:br>
              <a:rPr lang="en-US" sz="4400" dirty="0">
                <a:solidFill>
                  <a:schemeClr val="tx1"/>
                </a:solidFill>
              </a:rPr>
            </a:br>
            <a:r>
              <a:rPr lang="en-US" sz="4400" dirty="0">
                <a:solidFill>
                  <a:schemeClr val="tx1"/>
                </a:solidFill>
              </a:rPr>
              <a:t>Unit 1- week 12</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12387" y="6323803"/>
            <a:ext cx="4775075" cy="559656"/>
          </a:xfrm>
        </p:spPr>
        <p:txBody>
          <a:bodyPr>
            <a:normAutofit fontScale="55000" lnSpcReduction="20000"/>
          </a:bodyPr>
          <a:lstStyle/>
          <a:p>
            <a:r>
              <a:rPr lang="en-US" sz="3100" dirty="0" err="1">
                <a:solidFill>
                  <a:schemeClr val="tx1"/>
                </a:solidFill>
              </a:rPr>
              <a:t>Bastián</a:t>
            </a:r>
            <a:r>
              <a:rPr lang="en-US" sz="3100" dirty="0">
                <a:solidFill>
                  <a:schemeClr val="tx1"/>
                </a:solidFill>
              </a:rPr>
              <a:t> González </a:t>
            </a:r>
            <a:br>
              <a:rPr lang="en-US" sz="3100" dirty="0">
                <a:solidFill>
                  <a:schemeClr val="tx1"/>
                </a:solidFill>
              </a:rPr>
            </a:br>
            <a:r>
              <a:rPr lang="en-US" sz="3100" dirty="0"/>
              <a:t>teacherbastiangonzalez@gmail.com</a:t>
            </a:r>
          </a:p>
          <a:p>
            <a:endParaRPr lang="en-US" dirty="0">
              <a:solidFill>
                <a:schemeClr val="tx1"/>
              </a:solidFill>
            </a:endParaRPr>
          </a:p>
        </p:txBody>
      </p:sp>
      <p:pic>
        <p:nvPicPr>
          <p:cNvPr id="5" name="4 Imagen">
            <a:extLst>
              <a:ext uri="{FF2B5EF4-FFF2-40B4-BE49-F238E27FC236}">
                <a16:creationId xmlns:a16="http://schemas.microsoft.com/office/drawing/2014/main" id="{2F25BA2C-BFA1-40D2-A481-D2681FF960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5033" y="207717"/>
            <a:ext cx="1784412" cy="155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1">
            <a:extLst>
              <a:ext uri="{FF2B5EF4-FFF2-40B4-BE49-F238E27FC236}">
                <a16:creationId xmlns:a16="http://schemas.microsoft.com/office/drawing/2014/main" id="{C70710FA-4192-4BD1-A615-A8E62FABFD93}"/>
              </a:ext>
            </a:extLst>
          </p:cNvPr>
          <p:cNvSpPr/>
          <p:nvPr/>
        </p:nvSpPr>
        <p:spPr>
          <a:xfrm>
            <a:off x="4957674" y="531199"/>
            <a:ext cx="3450432" cy="701731"/>
          </a:xfrm>
          <a:prstGeom prst="rect">
            <a:avLst/>
          </a:prstGeom>
        </p:spPr>
        <p:txBody>
          <a:bodyPr wrap="none">
            <a:spAutoFit/>
          </a:bodyPr>
          <a:lstStyle/>
          <a:p>
            <a:pPr marL="342900" indent="-342900" algn="ctr" eaLnBrk="1" fontAlgn="auto" hangingPunct="1">
              <a:spcBef>
                <a:spcPct val="20000"/>
              </a:spcBef>
              <a:spcAft>
                <a:spcPts val="0"/>
              </a:spcAft>
              <a:defRPr/>
            </a:pPr>
            <a:r>
              <a:rPr lang="es-CL" b="1" dirty="0">
                <a:ln w="11430">
                  <a:solidFill>
                    <a:srgbClr val="5D5500"/>
                  </a:solidFill>
                </a:ln>
                <a:solidFill>
                  <a:srgbClr val="D9D27A"/>
                </a:solidFill>
                <a:effectLst>
                  <a:outerShdw blurRad="50800" dist="39000" dir="5460000" algn="tl">
                    <a:srgbClr val="000000">
                      <a:alpha val="38000"/>
                    </a:srgbClr>
                  </a:outerShdw>
                </a:effectLst>
              </a:rPr>
              <a:t>COLEGIO AURORA DE CHILE</a:t>
            </a:r>
          </a:p>
          <a:p>
            <a:pPr marL="342900" indent="-342900" algn="ctr" eaLnBrk="1" fontAlgn="auto" hangingPunct="1">
              <a:spcBef>
                <a:spcPct val="20000"/>
              </a:spcBef>
              <a:spcAft>
                <a:spcPts val="0"/>
              </a:spcAft>
              <a:defRPr/>
            </a:pPr>
            <a:r>
              <a:rPr lang="es-CL" b="1" dirty="0">
                <a:ln w="11430">
                  <a:solidFill>
                    <a:srgbClr val="5D5500"/>
                  </a:solidFill>
                </a:ln>
                <a:solidFill>
                  <a:srgbClr val="D9D27A"/>
                </a:solidFill>
                <a:effectLst>
                  <a:outerShdw blurRad="50800" dist="39000" dir="5460000" algn="tl">
                    <a:srgbClr val="000000">
                      <a:alpha val="38000"/>
                    </a:srgbClr>
                  </a:outerShdw>
                </a:effectLst>
              </a:rPr>
              <a:t>CORMUN - RANCAGUA</a:t>
            </a:r>
          </a:p>
        </p:txBody>
      </p:sp>
    </p:spTree>
    <p:extLst>
      <p:ext uri="{BB962C8B-B14F-4D97-AF65-F5344CB8AC3E}">
        <p14:creationId xmlns:p14="http://schemas.microsoft.com/office/powerpoint/2010/main" val="86251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A6661-555B-4C1D-9676-AF975E9F3DC9}"/>
              </a:ext>
            </a:extLst>
          </p:cNvPr>
          <p:cNvSpPr>
            <a:spLocks noGrp="1"/>
          </p:cNvSpPr>
          <p:nvPr>
            <p:ph idx="1"/>
          </p:nvPr>
        </p:nvSpPr>
        <p:spPr>
          <a:xfrm>
            <a:off x="4767308" y="674703"/>
            <a:ext cx="6375647" cy="5278041"/>
          </a:xfrm>
        </p:spPr>
        <p:txBody>
          <a:bodyPr/>
          <a:lstStyle/>
          <a:p>
            <a:r>
              <a:rPr lang="es-CL" dirty="0"/>
              <a:t>El índice será una sección que irá creciendo con el paso del tiempo, a medida que agreguemos más secciones en base a nuestras necesidades. Pueden agregar cualquier tipo de sección extra en su </a:t>
            </a:r>
            <a:r>
              <a:rPr lang="es-CL" dirty="0" err="1"/>
              <a:t>BuJo</a:t>
            </a:r>
            <a:r>
              <a:rPr lang="es-CL" dirty="0"/>
              <a:t>, siempre y cuando anoten sus páginas en el índice. </a:t>
            </a:r>
          </a:p>
          <a:p>
            <a:r>
              <a:rPr lang="es-CL" dirty="0"/>
              <a:t>Las secciones que pueden ver acá son el mínimo establecido para poder trabajar clase a clase y así debería estar por ahora en sus </a:t>
            </a:r>
            <a:r>
              <a:rPr lang="es-CL" dirty="0" err="1"/>
              <a:t>journals</a:t>
            </a:r>
            <a:r>
              <a:rPr lang="es-CL" dirty="0"/>
              <a:t>.</a:t>
            </a:r>
          </a:p>
          <a:p>
            <a:endParaRPr lang="es-CL" dirty="0"/>
          </a:p>
          <a:p>
            <a:pPr marL="0" indent="0">
              <a:buNone/>
            </a:pPr>
            <a:r>
              <a:rPr lang="es-CL" dirty="0"/>
              <a:t>Importante repetir que cada decoración, uso de colores y espacios queda a gusto de ustedes.</a:t>
            </a:r>
          </a:p>
        </p:txBody>
      </p:sp>
      <p:pic>
        <p:nvPicPr>
          <p:cNvPr id="3074" name="Picture 2">
            <a:extLst>
              <a:ext uri="{FF2B5EF4-FFF2-40B4-BE49-F238E27FC236}">
                <a16:creationId xmlns:a16="http://schemas.microsoft.com/office/drawing/2014/main" id="{3D0049EC-C651-471F-AA69-3EC82AF12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59" y="381740"/>
            <a:ext cx="3806253" cy="609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3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E4E03-DBC0-47E0-8EF8-89DD89D25B7E}"/>
              </a:ext>
            </a:extLst>
          </p:cNvPr>
          <p:cNvSpPr>
            <a:spLocks noGrp="1"/>
          </p:cNvSpPr>
          <p:nvPr>
            <p:ph idx="1"/>
          </p:nvPr>
        </p:nvSpPr>
        <p:spPr>
          <a:xfrm>
            <a:off x="4146580" y="794552"/>
            <a:ext cx="3835155" cy="5695025"/>
          </a:xfrm>
        </p:spPr>
        <p:txBody>
          <a:bodyPr/>
          <a:lstStyle/>
          <a:p>
            <a:r>
              <a:rPr lang="es-CL" dirty="0"/>
              <a:t>El </a:t>
            </a:r>
            <a:r>
              <a:rPr lang="es-CL" dirty="0" err="1"/>
              <a:t>future</a:t>
            </a:r>
            <a:r>
              <a:rPr lang="es-CL" dirty="0"/>
              <a:t> log será el espacio que usaremos para anotar fechas y acontecimientos importantes que vendrán a lo largo del año.</a:t>
            </a:r>
          </a:p>
          <a:p>
            <a:r>
              <a:rPr lang="es-CL" dirty="0"/>
              <a:t>Para crear mi </a:t>
            </a:r>
            <a:r>
              <a:rPr lang="es-CL" dirty="0" err="1"/>
              <a:t>future</a:t>
            </a:r>
            <a:r>
              <a:rPr lang="es-CL" dirty="0"/>
              <a:t> log, conté la cantidad de cuadros que me quedaban libres bajo el título (36) y lo dividí en 3 para poder dejar un espacio equitativo para los 6 meses que nos quedan del año.</a:t>
            </a:r>
          </a:p>
          <a:p>
            <a:r>
              <a:rPr lang="es-CL" dirty="0"/>
              <a:t>Por ahora, solamente anoté los feriados de cada mes y mi cumpleaños.</a:t>
            </a:r>
          </a:p>
        </p:txBody>
      </p:sp>
      <p:pic>
        <p:nvPicPr>
          <p:cNvPr id="4098" name="Picture 2">
            <a:extLst>
              <a:ext uri="{FF2B5EF4-FFF2-40B4-BE49-F238E27FC236}">
                <a16:creationId xmlns:a16="http://schemas.microsoft.com/office/drawing/2014/main" id="{6C0233CD-31D1-45B2-8FF1-975A0E440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27" y="581487"/>
            <a:ext cx="3556754" cy="56950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30F345AB-12AF-4F48-8DA5-EDE22878C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421" y="574801"/>
            <a:ext cx="3556754" cy="569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60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FF61B-6D9E-4EFD-B17A-6114ADA3EA36}"/>
              </a:ext>
            </a:extLst>
          </p:cNvPr>
          <p:cNvSpPr>
            <a:spLocks noGrp="1"/>
          </p:cNvSpPr>
          <p:nvPr>
            <p:ph idx="1"/>
          </p:nvPr>
        </p:nvSpPr>
        <p:spPr>
          <a:xfrm>
            <a:off x="1066800" y="985421"/>
            <a:ext cx="5600330" cy="4967323"/>
          </a:xfrm>
        </p:spPr>
        <p:txBody>
          <a:bodyPr/>
          <a:lstStyle/>
          <a:p>
            <a:pPr marL="0" indent="0">
              <a:buNone/>
            </a:pPr>
            <a:r>
              <a:rPr lang="es-CL" dirty="0"/>
              <a:t>Para la hoja del vocabulario, cree 4 ejemplos distintos para poder organizar nuestras palabras: </a:t>
            </a:r>
          </a:p>
          <a:p>
            <a:r>
              <a:rPr lang="es-CL" dirty="0"/>
              <a:t>En un cuadro</a:t>
            </a:r>
          </a:p>
          <a:p>
            <a:r>
              <a:rPr lang="es-CL" dirty="0"/>
              <a:t>Un listado o punteo simple</a:t>
            </a:r>
          </a:p>
          <a:p>
            <a:r>
              <a:rPr lang="es-CL" dirty="0"/>
              <a:t>En burbujas</a:t>
            </a:r>
          </a:p>
          <a:p>
            <a:r>
              <a:rPr lang="es-CL" dirty="0"/>
              <a:t>Creando figuras</a:t>
            </a:r>
          </a:p>
          <a:p>
            <a:pPr marL="0" indent="0">
              <a:buNone/>
            </a:pPr>
            <a:r>
              <a:rPr lang="es-CL" dirty="0"/>
              <a:t>La forma que escojan para poder organizar su vocabulario es una decisión personal, por lo que pueden usar alguno de los ejemplos que les dejé acá o buscar su propia forma.</a:t>
            </a:r>
          </a:p>
          <a:p>
            <a:pPr marL="0" indent="0">
              <a:buNone/>
            </a:pPr>
            <a:r>
              <a:rPr lang="es-CL" dirty="0"/>
              <a:t>Consideren bien el espacio de su cuaderno para hacer esto.</a:t>
            </a:r>
          </a:p>
          <a:p>
            <a:endParaRPr lang="es-CL" dirty="0"/>
          </a:p>
        </p:txBody>
      </p:sp>
      <p:pic>
        <p:nvPicPr>
          <p:cNvPr id="5122" name="Picture 2">
            <a:extLst>
              <a:ext uri="{FF2B5EF4-FFF2-40B4-BE49-F238E27FC236}">
                <a16:creationId xmlns:a16="http://schemas.microsoft.com/office/drawing/2014/main" id="{8CFB810F-1322-4311-8F97-7AAE82946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839" y="323902"/>
            <a:ext cx="3878497" cy="621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9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ABD0F-F8EE-45E0-9790-B8595C9BA43D}"/>
              </a:ext>
            </a:extLst>
          </p:cNvPr>
          <p:cNvSpPr>
            <a:spLocks noGrp="1"/>
          </p:cNvSpPr>
          <p:nvPr>
            <p:ph idx="1"/>
          </p:nvPr>
        </p:nvSpPr>
        <p:spPr>
          <a:xfrm>
            <a:off x="4474346" y="2103120"/>
            <a:ext cx="6650854" cy="3849624"/>
          </a:xfrm>
        </p:spPr>
        <p:txBody>
          <a:bodyPr/>
          <a:lstStyle/>
          <a:p>
            <a:r>
              <a:rPr lang="es-CL" dirty="0"/>
              <a:t>Para la sección de reglas, les muestro el ejemplo de 2 contenidos que nos servirán siempre al estudiar el inglés: Las formas del verbo Be y el uso de los pronombres personales.</a:t>
            </a:r>
            <a:br>
              <a:rPr lang="es-CL" dirty="0"/>
            </a:br>
            <a:br>
              <a:rPr lang="es-CL" dirty="0"/>
            </a:br>
            <a:r>
              <a:rPr lang="es-CL" dirty="0"/>
              <a:t>Para todas las reglas que trabajemos durante el año, ustedes podrán adaptar cualquier tipo de cuadro de resumen de internet o sus apuntes de la forma que más les acomode. </a:t>
            </a:r>
            <a:br>
              <a:rPr lang="es-CL" dirty="0"/>
            </a:br>
            <a:br>
              <a:rPr lang="es-CL" dirty="0"/>
            </a:br>
            <a:r>
              <a:rPr lang="es-CL" dirty="0"/>
              <a:t>Recuerden que todo lo que anotemos será en base a nuestras necesidades. </a:t>
            </a:r>
          </a:p>
        </p:txBody>
      </p:sp>
      <p:pic>
        <p:nvPicPr>
          <p:cNvPr id="6146" name="Picture 2">
            <a:extLst>
              <a:ext uri="{FF2B5EF4-FFF2-40B4-BE49-F238E27FC236}">
                <a16:creationId xmlns:a16="http://schemas.microsoft.com/office/drawing/2014/main" id="{CC43876B-C2B5-48B4-8955-74B6B660E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25" y="563732"/>
            <a:ext cx="3578932" cy="573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59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654D658-04F8-4B9D-AEB5-230EB6F5F5C2}"/>
              </a:ext>
            </a:extLst>
          </p:cNvPr>
          <p:cNvSpPr>
            <a:spLocks noGrp="1"/>
          </p:cNvSpPr>
          <p:nvPr>
            <p:ph type="title"/>
          </p:nvPr>
        </p:nvSpPr>
        <p:spPr>
          <a:xfrm>
            <a:off x="1066800" y="642594"/>
            <a:ext cx="10058400" cy="1371600"/>
          </a:xfrm>
        </p:spPr>
        <p:txBody>
          <a:bodyPr/>
          <a:lstStyle/>
          <a:p>
            <a:r>
              <a:rPr lang="en-US" dirty="0"/>
              <a:t>That’s all for today</a:t>
            </a:r>
          </a:p>
        </p:txBody>
      </p:sp>
      <p:sp>
        <p:nvSpPr>
          <p:cNvPr id="73" name="Content Placeholder 2">
            <a:extLst>
              <a:ext uri="{FF2B5EF4-FFF2-40B4-BE49-F238E27FC236}">
                <a16:creationId xmlns:a16="http://schemas.microsoft.com/office/drawing/2014/main" id="{9E1F909C-373A-43D1-8157-75E0306A7873}"/>
              </a:ext>
            </a:extLst>
          </p:cNvPr>
          <p:cNvSpPr>
            <a:spLocks noGrp="1"/>
          </p:cNvSpPr>
          <p:nvPr>
            <p:ph sz="half" idx="1"/>
          </p:nvPr>
        </p:nvSpPr>
        <p:spPr>
          <a:xfrm>
            <a:off x="1066800" y="2103120"/>
            <a:ext cx="4663440" cy="3749040"/>
          </a:xfrm>
        </p:spPr>
        <p:txBody>
          <a:bodyPr/>
          <a:lstStyle/>
          <a:p>
            <a:r>
              <a:rPr lang="en-US" dirty="0" err="1"/>
              <a:t>Cerramos</a:t>
            </a:r>
            <a:r>
              <a:rPr lang="en-US" dirty="0"/>
              <a:t> </a:t>
            </a:r>
            <a:r>
              <a:rPr lang="en-US" dirty="0" err="1"/>
              <a:t>así</a:t>
            </a:r>
            <a:r>
              <a:rPr lang="en-US" dirty="0"/>
              <a:t> la </a:t>
            </a:r>
            <a:r>
              <a:rPr lang="en-US" dirty="0" err="1"/>
              <a:t>clase</a:t>
            </a:r>
            <a:r>
              <a:rPr lang="en-US" dirty="0"/>
              <a:t> de hoy. </a:t>
            </a:r>
            <a:br>
              <a:rPr lang="en-US" dirty="0"/>
            </a:br>
            <a:r>
              <a:rPr lang="en-US" dirty="0" err="1"/>
              <a:t>Recuerden</a:t>
            </a:r>
            <a:r>
              <a:rPr lang="en-US" dirty="0"/>
              <a:t> preparer sus </a:t>
            </a:r>
            <a:r>
              <a:rPr lang="en-US" dirty="0" err="1"/>
              <a:t>Bujo</a:t>
            </a:r>
            <a:r>
              <a:rPr lang="en-US" dirty="0"/>
              <a:t> para el </a:t>
            </a:r>
            <a:r>
              <a:rPr lang="en-US" dirty="0" err="1"/>
              <a:t>comienzo</a:t>
            </a:r>
            <a:r>
              <a:rPr lang="en-US" dirty="0"/>
              <a:t> del </a:t>
            </a:r>
            <a:r>
              <a:rPr lang="en-US" dirty="0" err="1"/>
              <a:t>mes</a:t>
            </a:r>
            <a:r>
              <a:rPr lang="en-US" dirty="0"/>
              <a:t> de Julio, para </a:t>
            </a:r>
            <a:r>
              <a:rPr lang="en-US" dirty="0" err="1"/>
              <a:t>así</a:t>
            </a:r>
            <a:r>
              <a:rPr lang="en-US" dirty="0"/>
              <a:t> </a:t>
            </a:r>
            <a:r>
              <a:rPr lang="en-US" dirty="0" err="1"/>
              <a:t>poder</a:t>
            </a:r>
            <a:r>
              <a:rPr lang="en-US" dirty="0"/>
              <a:t> </a:t>
            </a:r>
            <a:r>
              <a:rPr lang="en-US" dirty="0" err="1"/>
              <a:t>sacarle</a:t>
            </a:r>
            <a:r>
              <a:rPr lang="en-US" dirty="0"/>
              <a:t> el mayor </a:t>
            </a:r>
            <a:r>
              <a:rPr lang="en-US" dirty="0" err="1"/>
              <a:t>provecho</a:t>
            </a:r>
            <a:r>
              <a:rPr lang="en-US" dirty="0"/>
              <a:t> a </a:t>
            </a:r>
            <a:r>
              <a:rPr lang="en-US" dirty="0" err="1"/>
              <a:t>nuestros</a:t>
            </a:r>
            <a:r>
              <a:rPr lang="en-US" dirty="0"/>
              <a:t> </a:t>
            </a:r>
            <a:r>
              <a:rPr lang="en-US" dirty="0" err="1"/>
              <a:t>nuevos</a:t>
            </a:r>
            <a:r>
              <a:rPr lang="en-US" dirty="0"/>
              <a:t> </a:t>
            </a:r>
            <a:r>
              <a:rPr lang="en-US" dirty="0" err="1"/>
              <a:t>contenidos</a:t>
            </a:r>
            <a:r>
              <a:rPr lang="en-US" dirty="0"/>
              <a:t>.</a:t>
            </a:r>
          </a:p>
          <a:p>
            <a:endParaRPr lang="en-US" dirty="0"/>
          </a:p>
          <a:p>
            <a:r>
              <a:rPr lang="en-US" dirty="0" err="1"/>
              <a:t>Recuerden</a:t>
            </a:r>
            <a:r>
              <a:rPr lang="en-US" dirty="0"/>
              <a:t> </a:t>
            </a:r>
            <a:r>
              <a:rPr lang="en-US" dirty="0" err="1"/>
              <a:t>tomar</a:t>
            </a:r>
            <a:r>
              <a:rPr lang="en-US" dirty="0"/>
              <a:t> </a:t>
            </a:r>
            <a:r>
              <a:rPr lang="en-US" dirty="0" err="1"/>
              <a:t>todas</a:t>
            </a:r>
            <a:r>
              <a:rPr lang="en-US" dirty="0"/>
              <a:t> las </a:t>
            </a:r>
            <a:r>
              <a:rPr lang="en-US" dirty="0" err="1"/>
              <a:t>medidas</a:t>
            </a:r>
            <a:r>
              <a:rPr lang="en-US" dirty="0"/>
              <a:t> de </a:t>
            </a:r>
            <a:r>
              <a:rPr lang="en-US" dirty="0" err="1"/>
              <a:t>resguardo</a:t>
            </a:r>
            <a:r>
              <a:rPr lang="en-US" dirty="0"/>
              <a:t> </a:t>
            </a:r>
            <a:r>
              <a:rPr lang="en-US" dirty="0" err="1"/>
              <a:t>durante</a:t>
            </a:r>
            <a:r>
              <a:rPr lang="en-US" dirty="0"/>
              <a:t> la </a:t>
            </a:r>
            <a:r>
              <a:rPr lang="en-US" dirty="0" err="1"/>
              <a:t>semana</a:t>
            </a:r>
            <a:r>
              <a:rPr lang="en-US" dirty="0"/>
              <a:t> de </a:t>
            </a:r>
            <a:r>
              <a:rPr lang="en-US" dirty="0" err="1"/>
              <a:t>cuarentena</a:t>
            </a:r>
            <a:r>
              <a:rPr lang="en-US" dirty="0"/>
              <a:t> y </a:t>
            </a:r>
            <a:r>
              <a:rPr lang="en-US" dirty="0" err="1"/>
              <a:t>ojalá</a:t>
            </a:r>
            <a:r>
              <a:rPr lang="en-US" dirty="0"/>
              <a:t> </a:t>
            </a:r>
            <a:r>
              <a:rPr lang="en-US" dirty="0" err="1"/>
              <a:t>podamos</a:t>
            </a:r>
            <a:r>
              <a:rPr lang="en-US" dirty="0"/>
              <a:t> </a:t>
            </a:r>
            <a:r>
              <a:rPr lang="en-US" dirty="0" err="1"/>
              <a:t>vernos</a:t>
            </a:r>
            <a:r>
              <a:rPr lang="en-US" dirty="0"/>
              <a:t> lo antes </a:t>
            </a:r>
            <a:r>
              <a:rPr lang="en-US" dirty="0" err="1"/>
              <a:t>posible</a:t>
            </a:r>
            <a:r>
              <a:rPr lang="en-US" dirty="0"/>
              <a:t>.</a:t>
            </a:r>
          </a:p>
          <a:p>
            <a:r>
              <a:rPr lang="en-US" b="1" dirty="0"/>
              <a:t>Goodbye</a:t>
            </a:r>
            <a:r>
              <a:rPr lang="en-US" dirty="0"/>
              <a:t>! </a:t>
            </a:r>
          </a:p>
        </p:txBody>
      </p:sp>
      <p:pic>
        <p:nvPicPr>
          <p:cNvPr id="1026" name="Picture 2" descr="Digimon Adventure Tri.-Same but different “Igual pero diferente” | GGS">
            <a:extLst>
              <a:ext uri="{FF2B5EF4-FFF2-40B4-BE49-F238E27FC236}">
                <a16:creationId xmlns:a16="http://schemas.microsoft.com/office/drawing/2014/main" id="{091672FA-C57C-4C69-BF64-CDD4E87783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61760" y="2217191"/>
            <a:ext cx="4663440" cy="352089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9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4D68-D03A-4FCD-BE63-67BD2095875F}"/>
              </a:ext>
            </a:extLst>
          </p:cNvPr>
          <p:cNvSpPr>
            <a:spLocks noGrp="1"/>
          </p:cNvSpPr>
          <p:nvPr>
            <p:ph type="title"/>
          </p:nvPr>
        </p:nvSpPr>
        <p:spPr>
          <a:xfrm>
            <a:off x="747204" y="92178"/>
            <a:ext cx="10058400" cy="1371600"/>
          </a:xfrm>
        </p:spPr>
        <p:txBody>
          <a:bodyPr/>
          <a:lstStyle/>
          <a:p>
            <a:r>
              <a:rPr lang="es-CL" dirty="0" err="1"/>
              <a:t>Hello</a:t>
            </a:r>
            <a:r>
              <a:rPr lang="es-CL" dirty="0"/>
              <a:t>, </a:t>
            </a:r>
            <a:r>
              <a:rPr lang="es-CL" dirty="0" err="1"/>
              <a:t>kids</a:t>
            </a:r>
            <a:r>
              <a:rPr lang="es-CL" dirty="0"/>
              <a:t>!</a:t>
            </a:r>
          </a:p>
        </p:txBody>
      </p:sp>
      <p:sp>
        <p:nvSpPr>
          <p:cNvPr id="3" name="Content Placeholder 2">
            <a:extLst>
              <a:ext uri="{FF2B5EF4-FFF2-40B4-BE49-F238E27FC236}">
                <a16:creationId xmlns:a16="http://schemas.microsoft.com/office/drawing/2014/main" id="{AB655ECB-0581-42D8-BA17-7D8C3D14D2E2}"/>
              </a:ext>
            </a:extLst>
          </p:cNvPr>
          <p:cNvSpPr>
            <a:spLocks noGrp="1"/>
          </p:cNvSpPr>
          <p:nvPr>
            <p:ph idx="1"/>
          </p:nvPr>
        </p:nvSpPr>
        <p:spPr>
          <a:xfrm>
            <a:off x="861134" y="1340528"/>
            <a:ext cx="5539666" cy="4296792"/>
          </a:xfrm>
        </p:spPr>
        <p:txBody>
          <a:bodyPr/>
          <a:lstStyle/>
          <a:p>
            <a:r>
              <a:rPr lang="es-CL" dirty="0" err="1"/>
              <a:t>This</a:t>
            </a:r>
            <a:r>
              <a:rPr lang="es-CL" dirty="0"/>
              <a:t> </a:t>
            </a:r>
            <a:r>
              <a:rPr lang="es-CL" dirty="0" err="1"/>
              <a:t>week</a:t>
            </a:r>
            <a:r>
              <a:rPr lang="es-CL" dirty="0"/>
              <a:t> </a:t>
            </a:r>
            <a:r>
              <a:rPr lang="es-CL" dirty="0" err="1"/>
              <a:t>we</a:t>
            </a:r>
            <a:r>
              <a:rPr lang="es-CL" dirty="0"/>
              <a:t> are </a:t>
            </a:r>
            <a:r>
              <a:rPr lang="es-CL" dirty="0" err="1"/>
              <a:t>going</a:t>
            </a:r>
            <a:r>
              <a:rPr lang="es-CL" dirty="0"/>
              <a:t> </a:t>
            </a:r>
            <a:r>
              <a:rPr lang="es-CL" dirty="0" err="1"/>
              <a:t>to</a:t>
            </a:r>
            <a:r>
              <a:rPr lang="es-CL" dirty="0"/>
              <a:t> </a:t>
            </a:r>
            <a:r>
              <a:rPr lang="es-CL" dirty="0" err="1"/>
              <a:t>review</a:t>
            </a:r>
            <a:r>
              <a:rPr lang="es-CL" dirty="0"/>
              <a:t> </a:t>
            </a:r>
            <a:r>
              <a:rPr lang="es-CL" dirty="0" err="1"/>
              <a:t>the</a:t>
            </a:r>
            <a:r>
              <a:rPr lang="es-CL" dirty="0"/>
              <a:t> </a:t>
            </a:r>
            <a:r>
              <a:rPr lang="es-CL" dirty="0" err="1"/>
              <a:t>evaluation</a:t>
            </a:r>
            <a:r>
              <a:rPr lang="es-CL" dirty="0"/>
              <a:t> </a:t>
            </a:r>
            <a:r>
              <a:rPr lang="es-CL" dirty="0" err="1"/>
              <a:t>we</a:t>
            </a:r>
            <a:r>
              <a:rPr lang="es-CL" dirty="0"/>
              <a:t> </a:t>
            </a:r>
            <a:r>
              <a:rPr lang="es-CL" dirty="0" err="1"/>
              <a:t>had</a:t>
            </a:r>
            <a:r>
              <a:rPr lang="es-CL" dirty="0"/>
              <a:t> </a:t>
            </a:r>
            <a:r>
              <a:rPr lang="es-CL" dirty="0" err="1"/>
              <a:t>last</a:t>
            </a:r>
            <a:r>
              <a:rPr lang="es-CL" dirty="0"/>
              <a:t> </a:t>
            </a:r>
            <a:r>
              <a:rPr lang="es-CL" dirty="0" err="1"/>
              <a:t>week</a:t>
            </a:r>
            <a:r>
              <a:rPr lang="es-CL" dirty="0"/>
              <a:t>. Para eso, veremos cada una de las secciones de la evaluación, acompañados del solucionario y la explicación para ellas. </a:t>
            </a:r>
          </a:p>
          <a:p>
            <a:r>
              <a:rPr lang="es-CL" dirty="0"/>
              <a:t>Además, al final de este </a:t>
            </a:r>
            <a:r>
              <a:rPr lang="es-CL" dirty="0" err="1"/>
              <a:t>ppt</a:t>
            </a:r>
            <a:r>
              <a:rPr lang="es-CL" dirty="0"/>
              <a:t>, les dejaré los ejemplos del </a:t>
            </a:r>
            <a:r>
              <a:rPr lang="es-CL" dirty="0" err="1"/>
              <a:t>BuJo</a:t>
            </a:r>
            <a:r>
              <a:rPr lang="es-CL" dirty="0"/>
              <a:t> para que vayan desde ya trabajando en su vocabulario.</a:t>
            </a:r>
          </a:p>
          <a:p>
            <a:r>
              <a:rPr lang="es-CL" dirty="0" err="1"/>
              <a:t>Objective</a:t>
            </a:r>
            <a:r>
              <a:rPr lang="es-CL" dirty="0"/>
              <a:t>: </a:t>
            </a:r>
            <a:r>
              <a:rPr lang="es-CL" dirty="0" err="1"/>
              <a:t>To</a:t>
            </a:r>
            <a:r>
              <a:rPr lang="es-CL" dirty="0"/>
              <a:t> </a:t>
            </a:r>
            <a:r>
              <a:rPr lang="es-CL" dirty="0" err="1"/>
              <a:t>review</a:t>
            </a:r>
            <a:r>
              <a:rPr lang="es-CL" dirty="0"/>
              <a:t> </a:t>
            </a:r>
            <a:r>
              <a:rPr lang="es-CL" dirty="0" err="1"/>
              <a:t>the</a:t>
            </a:r>
            <a:r>
              <a:rPr lang="es-CL" dirty="0"/>
              <a:t> test </a:t>
            </a:r>
            <a:r>
              <a:rPr lang="es-CL" dirty="0" err="1"/>
              <a:t>about</a:t>
            </a:r>
            <a:r>
              <a:rPr lang="es-CL" dirty="0"/>
              <a:t> </a:t>
            </a:r>
            <a:r>
              <a:rPr lang="es-CL" dirty="0" err="1"/>
              <a:t>prepositions</a:t>
            </a:r>
            <a:r>
              <a:rPr lang="es-CL" dirty="0"/>
              <a:t> </a:t>
            </a:r>
            <a:r>
              <a:rPr lang="es-CL" dirty="0" err="1"/>
              <a:t>of</a:t>
            </a:r>
            <a:r>
              <a:rPr lang="es-CL" dirty="0"/>
              <a:t> time</a:t>
            </a:r>
          </a:p>
          <a:p>
            <a:pPr marL="274320" lvl="1" indent="0">
              <a:buNone/>
            </a:pPr>
            <a:r>
              <a:rPr lang="es-CL" dirty="0" err="1"/>
              <a:t>Parts</a:t>
            </a:r>
            <a:r>
              <a:rPr lang="es-CL" dirty="0"/>
              <a:t> </a:t>
            </a:r>
            <a:r>
              <a:rPr lang="es-CL" dirty="0" err="1"/>
              <a:t>of</a:t>
            </a:r>
            <a:r>
              <a:rPr lang="es-CL" dirty="0"/>
              <a:t> </a:t>
            </a:r>
            <a:r>
              <a:rPr lang="es-CL" dirty="0" err="1"/>
              <a:t>the</a:t>
            </a:r>
            <a:r>
              <a:rPr lang="es-CL" dirty="0"/>
              <a:t> </a:t>
            </a:r>
            <a:r>
              <a:rPr lang="es-CL" dirty="0" err="1"/>
              <a:t>class</a:t>
            </a:r>
            <a:r>
              <a:rPr lang="es-CL" dirty="0"/>
              <a:t>.</a:t>
            </a:r>
          </a:p>
          <a:p>
            <a:pPr lvl="1"/>
            <a:r>
              <a:rPr lang="es-CL" dirty="0"/>
              <a:t>General análisis</a:t>
            </a:r>
          </a:p>
          <a:p>
            <a:pPr lvl="1"/>
            <a:r>
              <a:rPr lang="es-CL" dirty="0" err="1"/>
              <a:t>Part</a:t>
            </a:r>
            <a:r>
              <a:rPr lang="es-CL" dirty="0"/>
              <a:t> I – II – II</a:t>
            </a:r>
          </a:p>
          <a:p>
            <a:pPr lvl="1"/>
            <a:r>
              <a:rPr lang="es-CL" dirty="0" err="1"/>
              <a:t>The</a:t>
            </a:r>
            <a:r>
              <a:rPr lang="es-CL" dirty="0"/>
              <a:t> </a:t>
            </a:r>
            <a:r>
              <a:rPr lang="es-CL" dirty="0" err="1"/>
              <a:t>question</a:t>
            </a:r>
            <a:r>
              <a:rPr lang="es-CL" dirty="0"/>
              <a:t> </a:t>
            </a:r>
            <a:r>
              <a:rPr lang="es-CL" dirty="0" err="1"/>
              <a:t>with</a:t>
            </a:r>
            <a:r>
              <a:rPr lang="es-CL" dirty="0"/>
              <a:t> </a:t>
            </a:r>
            <a:r>
              <a:rPr lang="es-CL" dirty="0" err="1"/>
              <a:t>the</a:t>
            </a:r>
            <a:r>
              <a:rPr lang="es-CL" dirty="0"/>
              <a:t> </a:t>
            </a:r>
            <a:r>
              <a:rPr lang="es-CL" dirty="0" err="1"/>
              <a:t>lowest</a:t>
            </a:r>
            <a:r>
              <a:rPr lang="es-CL" dirty="0"/>
              <a:t> score</a:t>
            </a:r>
          </a:p>
          <a:p>
            <a:pPr lvl="1"/>
            <a:r>
              <a:rPr lang="es-CL" dirty="0"/>
              <a:t>Bujo </a:t>
            </a:r>
            <a:r>
              <a:rPr lang="es-CL" dirty="0" err="1"/>
              <a:t>examples</a:t>
            </a:r>
            <a:r>
              <a:rPr lang="es-CL" dirty="0"/>
              <a:t>.</a:t>
            </a:r>
          </a:p>
        </p:txBody>
      </p:sp>
    </p:spTree>
    <p:extLst>
      <p:ext uri="{BB962C8B-B14F-4D97-AF65-F5344CB8AC3E}">
        <p14:creationId xmlns:p14="http://schemas.microsoft.com/office/powerpoint/2010/main" val="297065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7770-2322-45CA-92E3-E736CA8BBC91}"/>
              </a:ext>
            </a:extLst>
          </p:cNvPr>
          <p:cNvSpPr>
            <a:spLocks noGrp="1"/>
          </p:cNvSpPr>
          <p:nvPr>
            <p:ph type="title"/>
          </p:nvPr>
        </p:nvSpPr>
        <p:spPr/>
        <p:txBody>
          <a:bodyPr/>
          <a:lstStyle/>
          <a:p>
            <a:r>
              <a:rPr lang="es-CL" dirty="0"/>
              <a:t>General </a:t>
            </a:r>
            <a:r>
              <a:rPr lang="es-CL" dirty="0" err="1"/>
              <a:t>Analysis</a:t>
            </a:r>
            <a:endParaRPr lang="es-CL" dirty="0"/>
          </a:p>
        </p:txBody>
      </p:sp>
      <p:sp>
        <p:nvSpPr>
          <p:cNvPr id="3" name="Content Placeholder 2">
            <a:extLst>
              <a:ext uri="{FF2B5EF4-FFF2-40B4-BE49-F238E27FC236}">
                <a16:creationId xmlns:a16="http://schemas.microsoft.com/office/drawing/2014/main" id="{F34C7C53-85A3-4445-BAF4-724675A36EAA}"/>
              </a:ext>
            </a:extLst>
          </p:cNvPr>
          <p:cNvSpPr>
            <a:spLocks noGrp="1"/>
          </p:cNvSpPr>
          <p:nvPr>
            <p:ph idx="1"/>
          </p:nvPr>
        </p:nvSpPr>
        <p:spPr>
          <a:xfrm>
            <a:off x="8219872" y="1930445"/>
            <a:ext cx="3161490" cy="4090976"/>
          </a:xfrm>
        </p:spPr>
        <p:txBody>
          <a:bodyPr/>
          <a:lstStyle/>
          <a:p>
            <a:r>
              <a:rPr lang="es-CL" dirty="0"/>
              <a:t>En cuanto a los resultados que nos entrega la evaluación, podemos ver que el resultado promedio fue de 14 puntos de un total de 31, debido a la pregunta eliminada.</a:t>
            </a:r>
            <a:br>
              <a:rPr lang="es-CL" dirty="0"/>
            </a:br>
            <a:br>
              <a:rPr lang="es-CL" dirty="0"/>
            </a:br>
            <a:r>
              <a:rPr lang="es-CL" dirty="0"/>
              <a:t>Debemos considerar que, debido a los resultados automáticos del formulario, que no consideraba algunas preguntas correctas, el puntaje real debería aumentar en varios puntos.</a:t>
            </a:r>
          </a:p>
        </p:txBody>
      </p:sp>
      <p:pic>
        <p:nvPicPr>
          <p:cNvPr id="4" name="Picture 3">
            <a:extLst>
              <a:ext uri="{FF2B5EF4-FFF2-40B4-BE49-F238E27FC236}">
                <a16:creationId xmlns:a16="http://schemas.microsoft.com/office/drawing/2014/main" id="{E1FFFAC6-F044-4EC0-BCD3-5CEF95AB754D}"/>
              </a:ext>
            </a:extLst>
          </p:cNvPr>
          <p:cNvPicPr>
            <a:picLocks noChangeAspect="1"/>
          </p:cNvPicPr>
          <p:nvPr/>
        </p:nvPicPr>
        <p:blipFill>
          <a:blip r:embed="rId2"/>
          <a:stretch>
            <a:fillRect/>
          </a:stretch>
        </p:blipFill>
        <p:spPr>
          <a:xfrm>
            <a:off x="418290" y="1930445"/>
            <a:ext cx="7715079" cy="4194973"/>
          </a:xfrm>
          <a:prstGeom prst="rect">
            <a:avLst/>
          </a:prstGeom>
        </p:spPr>
      </p:pic>
    </p:spTree>
    <p:extLst>
      <p:ext uri="{BB962C8B-B14F-4D97-AF65-F5344CB8AC3E}">
        <p14:creationId xmlns:p14="http://schemas.microsoft.com/office/powerpoint/2010/main" val="84418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81DC-1F33-478D-8313-4D20B8F2627A}"/>
              </a:ext>
            </a:extLst>
          </p:cNvPr>
          <p:cNvSpPr>
            <a:spLocks noGrp="1"/>
          </p:cNvSpPr>
          <p:nvPr>
            <p:ph type="title"/>
          </p:nvPr>
        </p:nvSpPr>
        <p:spPr/>
        <p:txBody>
          <a:bodyPr>
            <a:normAutofit fontScale="90000"/>
          </a:bodyPr>
          <a:lstStyle/>
          <a:p>
            <a:r>
              <a:rPr lang="es-CL" dirty="0"/>
              <a:t>¿Cuánta diferencia hay entre los resultados reales y los entregados por el formulario?</a:t>
            </a:r>
          </a:p>
        </p:txBody>
      </p:sp>
      <p:sp>
        <p:nvSpPr>
          <p:cNvPr id="3" name="Content Placeholder 2">
            <a:extLst>
              <a:ext uri="{FF2B5EF4-FFF2-40B4-BE49-F238E27FC236}">
                <a16:creationId xmlns:a16="http://schemas.microsoft.com/office/drawing/2014/main" id="{D108402F-5ECE-4016-91C8-D4118DA41D65}"/>
              </a:ext>
            </a:extLst>
          </p:cNvPr>
          <p:cNvSpPr>
            <a:spLocks noGrp="1"/>
          </p:cNvSpPr>
          <p:nvPr>
            <p:ph idx="1"/>
          </p:nvPr>
        </p:nvSpPr>
        <p:spPr>
          <a:xfrm>
            <a:off x="6684884" y="2103120"/>
            <a:ext cx="4440315" cy="3849624"/>
          </a:xfrm>
        </p:spPr>
        <p:txBody>
          <a:bodyPr/>
          <a:lstStyle/>
          <a:p>
            <a:pPr marL="0" indent="0">
              <a:buNone/>
            </a:pPr>
            <a:r>
              <a:rPr lang="es-CL" dirty="0"/>
              <a:t>Si tomamos como ejemplo la primera pregunta, el formulario nos muestra 26 preguntas correctas:</a:t>
            </a:r>
          </a:p>
          <a:p>
            <a:r>
              <a:rPr lang="es-CL" dirty="0" err="1"/>
              <a:t>Dinner</a:t>
            </a:r>
            <a:r>
              <a:rPr lang="es-CL" dirty="0"/>
              <a:t> </a:t>
            </a:r>
            <a:r>
              <a:rPr lang="es-CL" dirty="0" err="1"/>
              <a:t>is</a:t>
            </a:r>
            <a:r>
              <a:rPr lang="es-CL" dirty="0"/>
              <a:t> </a:t>
            </a:r>
            <a:r>
              <a:rPr lang="es-CL" dirty="0" err="1"/>
              <a:t>usually</a:t>
            </a:r>
            <a:r>
              <a:rPr lang="es-CL" dirty="0"/>
              <a:t> at 7 con un 22 respuestas</a:t>
            </a:r>
          </a:p>
          <a:p>
            <a:r>
              <a:rPr lang="es-CL" dirty="0" err="1"/>
              <a:t>Dinner</a:t>
            </a:r>
            <a:r>
              <a:rPr lang="es-CL" dirty="0"/>
              <a:t> </a:t>
            </a:r>
            <a:r>
              <a:rPr lang="es-CL" dirty="0" err="1"/>
              <a:t>is</a:t>
            </a:r>
            <a:r>
              <a:rPr lang="es-CL" dirty="0"/>
              <a:t> </a:t>
            </a:r>
            <a:r>
              <a:rPr lang="es-CL" dirty="0" err="1"/>
              <a:t>usually</a:t>
            </a:r>
            <a:r>
              <a:rPr lang="es-CL" dirty="0"/>
              <a:t> at 7 con un 4 respuestas</a:t>
            </a:r>
          </a:p>
          <a:p>
            <a:pPr marL="0" indent="0">
              <a:buNone/>
            </a:pPr>
            <a:r>
              <a:rPr lang="es-CL" dirty="0"/>
              <a:t>Al considerar las respuestas correctas que no tomaba el cuestionario, como </a:t>
            </a:r>
            <a:r>
              <a:rPr lang="es-CL" dirty="0" err="1"/>
              <a:t>Dinner</a:t>
            </a:r>
            <a:r>
              <a:rPr lang="es-CL" dirty="0"/>
              <a:t> </a:t>
            </a:r>
            <a:r>
              <a:rPr lang="es-CL" dirty="0" err="1"/>
              <a:t>Is</a:t>
            </a:r>
            <a:r>
              <a:rPr lang="es-CL" dirty="0"/>
              <a:t> </a:t>
            </a:r>
            <a:r>
              <a:rPr lang="es-CL" dirty="0" err="1"/>
              <a:t>Usually</a:t>
            </a:r>
            <a:r>
              <a:rPr lang="es-CL" dirty="0"/>
              <a:t> at 7 o cualquier otra combinación de mayúsculas o puntuación, la cantidad de respuestas correctas totales sube a 34.</a:t>
            </a:r>
          </a:p>
        </p:txBody>
      </p:sp>
      <p:pic>
        <p:nvPicPr>
          <p:cNvPr id="5" name="Picture 4">
            <a:extLst>
              <a:ext uri="{FF2B5EF4-FFF2-40B4-BE49-F238E27FC236}">
                <a16:creationId xmlns:a16="http://schemas.microsoft.com/office/drawing/2014/main" id="{62DC7430-6959-47DA-96DF-55534234A53C}"/>
              </a:ext>
            </a:extLst>
          </p:cNvPr>
          <p:cNvPicPr>
            <a:picLocks noChangeAspect="1"/>
          </p:cNvPicPr>
          <p:nvPr/>
        </p:nvPicPr>
        <p:blipFill>
          <a:blip r:embed="rId2"/>
          <a:stretch>
            <a:fillRect/>
          </a:stretch>
        </p:blipFill>
        <p:spPr>
          <a:xfrm>
            <a:off x="680936" y="2321183"/>
            <a:ext cx="5275881" cy="2770109"/>
          </a:xfrm>
          <a:prstGeom prst="rect">
            <a:avLst/>
          </a:prstGeom>
        </p:spPr>
      </p:pic>
    </p:spTree>
    <p:extLst>
      <p:ext uri="{BB962C8B-B14F-4D97-AF65-F5344CB8AC3E}">
        <p14:creationId xmlns:p14="http://schemas.microsoft.com/office/powerpoint/2010/main" val="268984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1E41-3F76-4CF6-A9F7-26ACB9AB93AD}"/>
              </a:ext>
            </a:extLst>
          </p:cNvPr>
          <p:cNvSpPr>
            <a:spLocks noGrp="1"/>
          </p:cNvSpPr>
          <p:nvPr>
            <p:ph type="title"/>
          </p:nvPr>
        </p:nvSpPr>
        <p:spPr/>
        <p:txBody>
          <a:bodyPr/>
          <a:lstStyle/>
          <a:p>
            <a:r>
              <a:rPr lang="es-CL" dirty="0"/>
              <a:t>Solucionario: </a:t>
            </a:r>
            <a:r>
              <a:rPr lang="es-CL" dirty="0" err="1"/>
              <a:t>Part</a:t>
            </a:r>
            <a:r>
              <a:rPr lang="es-CL" dirty="0"/>
              <a:t> 1</a:t>
            </a:r>
          </a:p>
        </p:txBody>
      </p:sp>
      <p:sp>
        <p:nvSpPr>
          <p:cNvPr id="3" name="Content Placeholder 2">
            <a:extLst>
              <a:ext uri="{FF2B5EF4-FFF2-40B4-BE49-F238E27FC236}">
                <a16:creationId xmlns:a16="http://schemas.microsoft.com/office/drawing/2014/main" id="{4A4E1930-497E-4570-B218-52213B785DDD}"/>
              </a:ext>
            </a:extLst>
          </p:cNvPr>
          <p:cNvSpPr>
            <a:spLocks noGrp="1"/>
          </p:cNvSpPr>
          <p:nvPr>
            <p:ph idx="1"/>
          </p:nvPr>
        </p:nvSpPr>
        <p:spPr>
          <a:xfrm>
            <a:off x="1427284" y="1830558"/>
            <a:ext cx="4182208" cy="2740687"/>
          </a:xfrm>
        </p:spPr>
        <p:txBody>
          <a:bodyPr/>
          <a:lstStyle/>
          <a:p>
            <a:pPr marL="0" indent="0">
              <a:buNone/>
            </a:pPr>
            <a:r>
              <a:rPr lang="en-US" dirty="0"/>
              <a:t>1.- Dinner / usually at 7 / is</a:t>
            </a:r>
            <a:br>
              <a:rPr lang="en-US" dirty="0"/>
            </a:br>
            <a:r>
              <a:rPr lang="en-US" dirty="0"/>
              <a:t>2.- long holidays in summer / have / We</a:t>
            </a:r>
            <a:br>
              <a:rPr lang="en-US" dirty="0"/>
            </a:br>
            <a:r>
              <a:rPr lang="en-US" dirty="0"/>
              <a:t>3.- He / me on </a:t>
            </a:r>
            <a:r>
              <a:rPr lang="en-US" dirty="0" err="1"/>
              <a:t>tuesday</a:t>
            </a:r>
            <a:r>
              <a:rPr lang="en-US" dirty="0"/>
              <a:t> / called</a:t>
            </a:r>
            <a:br>
              <a:rPr lang="en-US" dirty="0"/>
            </a:br>
            <a:r>
              <a:rPr lang="en-US" dirty="0"/>
              <a:t>4.- The school party / is / on </a:t>
            </a:r>
            <a:r>
              <a:rPr lang="en-US" dirty="0" err="1"/>
              <a:t>june</a:t>
            </a:r>
            <a:r>
              <a:rPr lang="en-US" dirty="0"/>
              <a:t> 20th</a:t>
            </a:r>
            <a:br>
              <a:rPr lang="en-US" dirty="0"/>
            </a:br>
            <a:r>
              <a:rPr lang="en-US" dirty="0"/>
              <a:t>5.- graduated / We / in 2011</a:t>
            </a:r>
            <a:br>
              <a:rPr lang="en-US" dirty="0"/>
            </a:br>
            <a:endParaRPr lang="es-CL" dirty="0"/>
          </a:p>
        </p:txBody>
      </p:sp>
      <p:graphicFrame>
        <p:nvGraphicFramePr>
          <p:cNvPr id="4" name="Table 4">
            <a:extLst>
              <a:ext uri="{FF2B5EF4-FFF2-40B4-BE49-F238E27FC236}">
                <a16:creationId xmlns:a16="http://schemas.microsoft.com/office/drawing/2014/main" id="{9B895FF9-C49B-4AC4-B6B0-3B381080A0C3}"/>
              </a:ext>
            </a:extLst>
          </p:cNvPr>
          <p:cNvGraphicFramePr>
            <a:graphicFrameLocks noGrp="1"/>
          </p:cNvGraphicFramePr>
          <p:nvPr/>
        </p:nvGraphicFramePr>
        <p:xfrm>
          <a:off x="1850294" y="3820213"/>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376974208"/>
                    </a:ext>
                  </a:extLst>
                </a:gridCol>
                <a:gridCol w="1844105">
                  <a:extLst>
                    <a:ext uri="{9D8B030D-6E8A-4147-A177-3AD203B41FA5}">
                      <a16:colId xmlns:a16="http://schemas.microsoft.com/office/drawing/2014/main" val="2293073242"/>
                    </a:ext>
                  </a:extLst>
                </a:gridCol>
                <a:gridCol w="3574561">
                  <a:extLst>
                    <a:ext uri="{9D8B030D-6E8A-4147-A177-3AD203B41FA5}">
                      <a16:colId xmlns:a16="http://schemas.microsoft.com/office/drawing/2014/main" val="1519933139"/>
                    </a:ext>
                  </a:extLst>
                </a:gridCol>
              </a:tblGrid>
              <a:tr h="370840">
                <a:tc>
                  <a:txBody>
                    <a:bodyPr/>
                    <a:lstStyle/>
                    <a:p>
                      <a:r>
                        <a:rPr lang="es-CL" dirty="0" err="1"/>
                        <a:t>Subject</a:t>
                      </a:r>
                      <a:endParaRPr lang="es-CL" dirty="0"/>
                    </a:p>
                  </a:txBody>
                  <a:tcPr/>
                </a:tc>
                <a:tc>
                  <a:txBody>
                    <a:bodyPr/>
                    <a:lstStyle/>
                    <a:p>
                      <a:r>
                        <a:rPr lang="es-CL" dirty="0" err="1"/>
                        <a:t>Verb</a:t>
                      </a:r>
                      <a:endParaRPr lang="es-CL" dirty="0"/>
                    </a:p>
                  </a:txBody>
                  <a:tcPr/>
                </a:tc>
                <a:tc>
                  <a:txBody>
                    <a:bodyPr/>
                    <a:lstStyle/>
                    <a:p>
                      <a:r>
                        <a:rPr lang="es-CL" dirty="0" err="1"/>
                        <a:t>Complement</a:t>
                      </a:r>
                      <a:endParaRPr lang="es-CL" dirty="0"/>
                    </a:p>
                  </a:txBody>
                  <a:tcPr/>
                </a:tc>
                <a:extLst>
                  <a:ext uri="{0D108BD9-81ED-4DB2-BD59-A6C34878D82A}">
                    <a16:rowId xmlns:a16="http://schemas.microsoft.com/office/drawing/2014/main" val="754459606"/>
                  </a:ext>
                </a:extLst>
              </a:tr>
              <a:tr h="370840">
                <a:tc>
                  <a:txBody>
                    <a:bodyPr/>
                    <a:lstStyle/>
                    <a:p>
                      <a:r>
                        <a:rPr lang="es-CL" dirty="0" err="1"/>
                        <a:t>Dinner</a:t>
                      </a:r>
                      <a:r>
                        <a:rPr lang="es-CL" dirty="0"/>
                        <a:t> </a:t>
                      </a:r>
                    </a:p>
                  </a:txBody>
                  <a:tcPr/>
                </a:tc>
                <a:tc>
                  <a:txBody>
                    <a:bodyPr/>
                    <a:lstStyle/>
                    <a:p>
                      <a:r>
                        <a:rPr lang="es-CL" dirty="0" err="1"/>
                        <a:t>Is</a:t>
                      </a:r>
                      <a:endParaRPr lang="es-CL" dirty="0"/>
                    </a:p>
                  </a:txBody>
                  <a:tcPr/>
                </a:tc>
                <a:tc>
                  <a:txBody>
                    <a:bodyPr/>
                    <a:lstStyle/>
                    <a:p>
                      <a:r>
                        <a:rPr lang="es-CL" dirty="0" err="1"/>
                        <a:t>Usually</a:t>
                      </a:r>
                      <a:r>
                        <a:rPr lang="es-CL" dirty="0"/>
                        <a:t> at 7</a:t>
                      </a:r>
                    </a:p>
                  </a:txBody>
                  <a:tcPr/>
                </a:tc>
                <a:extLst>
                  <a:ext uri="{0D108BD9-81ED-4DB2-BD59-A6C34878D82A}">
                    <a16:rowId xmlns:a16="http://schemas.microsoft.com/office/drawing/2014/main" val="4079047222"/>
                  </a:ext>
                </a:extLst>
              </a:tr>
              <a:tr h="370840">
                <a:tc>
                  <a:txBody>
                    <a:bodyPr/>
                    <a:lstStyle/>
                    <a:p>
                      <a:r>
                        <a:rPr lang="es-CL" dirty="0" err="1"/>
                        <a:t>We</a:t>
                      </a:r>
                      <a:endParaRPr lang="es-CL" dirty="0"/>
                    </a:p>
                  </a:txBody>
                  <a:tcPr/>
                </a:tc>
                <a:tc>
                  <a:txBody>
                    <a:bodyPr/>
                    <a:lstStyle/>
                    <a:p>
                      <a:r>
                        <a:rPr lang="es-CL" dirty="0" err="1"/>
                        <a:t>Have</a:t>
                      </a:r>
                      <a:endParaRPr lang="es-CL" dirty="0"/>
                    </a:p>
                  </a:txBody>
                  <a:tcPr/>
                </a:tc>
                <a:tc>
                  <a:txBody>
                    <a:bodyPr/>
                    <a:lstStyle/>
                    <a:p>
                      <a:r>
                        <a:rPr lang="es-CL" dirty="0"/>
                        <a:t>Long </a:t>
                      </a:r>
                      <a:r>
                        <a:rPr lang="es-CL" dirty="0" err="1"/>
                        <a:t>holidays</a:t>
                      </a:r>
                      <a:r>
                        <a:rPr lang="es-CL" dirty="0"/>
                        <a:t> in </a:t>
                      </a:r>
                      <a:r>
                        <a:rPr lang="es-CL" dirty="0" err="1"/>
                        <a:t>summer</a:t>
                      </a:r>
                      <a:endParaRPr lang="es-CL" dirty="0"/>
                    </a:p>
                  </a:txBody>
                  <a:tcPr/>
                </a:tc>
                <a:extLst>
                  <a:ext uri="{0D108BD9-81ED-4DB2-BD59-A6C34878D82A}">
                    <a16:rowId xmlns:a16="http://schemas.microsoft.com/office/drawing/2014/main" val="2854119324"/>
                  </a:ext>
                </a:extLst>
              </a:tr>
              <a:tr h="370840">
                <a:tc>
                  <a:txBody>
                    <a:bodyPr/>
                    <a:lstStyle/>
                    <a:p>
                      <a:r>
                        <a:rPr lang="es-CL" dirty="0"/>
                        <a:t>He</a:t>
                      </a:r>
                    </a:p>
                  </a:txBody>
                  <a:tcPr/>
                </a:tc>
                <a:tc>
                  <a:txBody>
                    <a:bodyPr/>
                    <a:lstStyle/>
                    <a:p>
                      <a:r>
                        <a:rPr lang="es-CL" dirty="0" err="1"/>
                        <a:t>Called</a:t>
                      </a:r>
                      <a:endParaRPr lang="es-CL" dirty="0"/>
                    </a:p>
                  </a:txBody>
                  <a:tcPr/>
                </a:tc>
                <a:tc>
                  <a:txBody>
                    <a:bodyPr/>
                    <a:lstStyle/>
                    <a:p>
                      <a:r>
                        <a:rPr lang="es-CL" dirty="0"/>
                        <a:t>Me </a:t>
                      </a:r>
                      <a:r>
                        <a:rPr lang="es-CL" dirty="0" err="1"/>
                        <a:t>on</a:t>
                      </a:r>
                      <a:r>
                        <a:rPr lang="es-CL" dirty="0"/>
                        <a:t> </a:t>
                      </a:r>
                      <a:r>
                        <a:rPr lang="es-CL" dirty="0" err="1"/>
                        <a:t>Tuesday</a:t>
                      </a:r>
                      <a:endParaRPr lang="es-CL" dirty="0"/>
                    </a:p>
                  </a:txBody>
                  <a:tcPr/>
                </a:tc>
                <a:extLst>
                  <a:ext uri="{0D108BD9-81ED-4DB2-BD59-A6C34878D82A}">
                    <a16:rowId xmlns:a16="http://schemas.microsoft.com/office/drawing/2014/main" val="1476163476"/>
                  </a:ext>
                </a:extLst>
              </a:tr>
              <a:tr h="370840">
                <a:tc>
                  <a:txBody>
                    <a:bodyPr/>
                    <a:lstStyle/>
                    <a:p>
                      <a:r>
                        <a:rPr lang="es-CL" dirty="0" err="1"/>
                        <a:t>The</a:t>
                      </a:r>
                      <a:r>
                        <a:rPr lang="es-CL" dirty="0"/>
                        <a:t> </a:t>
                      </a:r>
                      <a:r>
                        <a:rPr lang="es-CL" dirty="0" err="1"/>
                        <a:t>school</a:t>
                      </a:r>
                      <a:r>
                        <a:rPr lang="es-CL" dirty="0"/>
                        <a:t> </a:t>
                      </a:r>
                      <a:r>
                        <a:rPr lang="es-CL" dirty="0" err="1"/>
                        <a:t>party</a:t>
                      </a:r>
                      <a:endParaRPr lang="es-CL" dirty="0"/>
                    </a:p>
                  </a:txBody>
                  <a:tcPr/>
                </a:tc>
                <a:tc>
                  <a:txBody>
                    <a:bodyPr/>
                    <a:lstStyle/>
                    <a:p>
                      <a:r>
                        <a:rPr lang="es-CL" dirty="0" err="1"/>
                        <a:t>Is</a:t>
                      </a:r>
                      <a:endParaRPr lang="es-CL" dirty="0"/>
                    </a:p>
                  </a:txBody>
                  <a:tcPr/>
                </a:tc>
                <a:tc>
                  <a:txBody>
                    <a:bodyPr/>
                    <a:lstStyle/>
                    <a:p>
                      <a:r>
                        <a:rPr lang="es-CL" dirty="0" err="1"/>
                        <a:t>On</a:t>
                      </a:r>
                      <a:r>
                        <a:rPr lang="es-CL" dirty="0"/>
                        <a:t> june 20th</a:t>
                      </a:r>
                    </a:p>
                  </a:txBody>
                  <a:tcPr/>
                </a:tc>
                <a:extLst>
                  <a:ext uri="{0D108BD9-81ED-4DB2-BD59-A6C34878D82A}">
                    <a16:rowId xmlns:a16="http://schemas.microsoft.com/office/drawing/2014/main" val="3168360816"/>
                  </a:ext>
                </a:extLst>
              </a:tr>
              <a:tr h="370840">
                <a:tc>
                  <a:txBody>
                    <a:bodyPr/>
                    <a:lstStyle/>
                    <a:p>
                      <a:r>
                        <a:rPr lang="es-CL" dirty="0" err="1"/>
                        <a:t>We</a:t>
                      </a:r>
                      <a:r>
                        <a:rPr lang="es-CL" dirty="0"/>
                        <a:t> </a:t>
                      </a:r>
                    </a:p>
                  </a:txBody>
                  <a:tcPr/>
                </a:tc>
                <a:tc>
                  <a:txBody>
                    <a:bodyPr/>
                    <a:lstStyle/>
                    <a:p>
                      <a:r>
                        <a:rPr lang="es-CL" dirty="0" err="1"/>
                        <a:t>Graduated</a:t>
                      </a:r>
                      <a:endParaRPr lang="es-CL" dirty="0"/>
                    </a:p>
                  </a:txBody>
                  <a:tcPr/>
                </a:tc>
                <a:tc>
                  <a:txBody>
                    <a:bodyPr/>
                    <a:lstStyle/>
                    <a:p>
                      <a:r>
                        <a:rPr lang="es-CL" dirty="0"/>
                        <a:t>In 2011</a:t>
                      </a:r>
                    </a:p>
                  </a:txBody>
                  <a:tcPr/>
                </a:tc>
                <a:extLst>
                  <a:ext uri="{0D108BD9-81ED-4DB2-BD59-A6C34878D82A}">
                    <a16:rowId xmlns:a16="http://schemas.microsoft.com/office/drawing/2014/main" val="2532161644"/>
                  </a:ext>
                </a:extLst>
              </a:tr>
            </a:tbl>
          </a:graphicData>
        </a:graphic>
      </p:graphicFrame>
      <p:sp>
        <p:nvSpPr>
          <p:cNvPr id="6" name="TextBox 5">
            <a:extLst>
              <a:ext uri="{FF2B5EF4-FFF2-40B4-BE49-F238E27FC236}">
                <a16:creationId xmlns:a16="http://schemas.microsoft.com/office/drawing/2014/main" id="{18CC0032-DE59-4BE0-ABCF-70FEBBE36824}"/>
              </a:ext>
            </a:extLst>
          </p:cNvPr>
          <p:cNvSpPr txBox="1"/>
          <p:nvPr/>
        </p:nvSpPr>
        <p:spPr>
          <a:xfrm>
            <a:off x="6283570" y="812747"/>
            <a:ext cx="4481146" cy="2554545"/>
          </a:xfrm>
          <a:prstGeom prst="rect">
            <a:avLst/>
          </a:prstGeom>
          <a:noFill/>
        </p:spPr>
        <p:txBody>
          <a:bodyPr wrap="square" rtlCol="0">
            <a:spAutoFit/>
          </a:bodyPr>
          <a:lstStyle/>
          <a:p>
            <a:r>
              <a:rPr lang="es-CL" sz="1600" b="1" dirty="0"/>
              <a:t>Pistas escondidas</a:t>
            </a:r>
            <a:br>
              <a:rPr lang="es-CL" sz="1600" dirty="0"/>
            </a:br>
            <a:r>
              <a:rPr lang="es-CL" sz="1600" dirty="0"/>
              <a:t>Para resolver esta parte, era de suma importancia poner atención en ciertos detalles, aunque no comprendiéramos las palabras, podíamos reconocer el sujeto debido a que todos estaban escritos en mayúscula y el complemento debido a que en esta parte era donde encontraríamos las preposiciones In, </a:t>
            </a:r>
            <a:r>
              <a:rPr lang="es-CL" sz="1600" dirty="0" err="1"/>
              <a:t>on</a:t>
            </a:r>
            <a:r>
              <a:rPr lang="es-CL" sz="1600" dirty="0"/>
              <a:t> y at. </a:t>
            </a:r>
          </a:p>
        </p:txBody>
      </p:sp>
    </p:spTree>
    <p:extLst>
      <p:ext uri="{BB962C8B-B14F-4D97-AF65-F5344CB8AC3E}">
        <p14:creationId xmlns:p14="http://schemas.microsoft.com/office/powerpoint/2010/main" val="289632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1E41-3F76-4CF6-A9F7-26ACB9AB93AD}"/>
              </a:ext>
            </a:extLst>
          </p:cNvPr>
          <p:cNvSpPr>
            <a:spLocks noGrp="1"/>
          </p:cNvSpPr>
          <p:nvPr>
            <p:ph type="title"/>
          </p:nvPr>
        </p:nvSpPr>
        <p:spPr>
          <a:xfrm>
            <a:off x="943709" y="197033"/>
            <a:ext cx="10058400" cy="1371600"/>
          </a:xfrm>
        </p:spPr>
        <p:txBody>
          <a:bodyPr>
            <a:normAutofit/>
          </a:bodyPr>
          <a:lstStyle/>
          <a:p>
            <a:r>
              <a:rPr lang="es-CL" sz="3600" dirty="0"/>
              <a:t>Solucionario: </a:t>
            </a:r>
            <a:r>
              <a:rPr lang="es-CL" sz="3600" dirty="0" err="1"/>
              <a:t>Part</a:t>
            </a:r>
            <a:r>
              <a:rPr lang="es-CL" sz="3600" dirty="0"/>
              <a:t> 2 – </a:t>
            </a:r>
            <a:r>
              <a:rPr lang="es-CL" sz="3600" dirty="0" err="1"/>
              <a:t>Choose</a:t>
            </a:r>
            <a:r>
              <a:rPr lang="es-CL" sz="3600" dirty="0"/>
              <a:t> </a:t>
            </a:r>
            <a:r>
              <a:rPr lang="es-CL" sz="3600" dirty="0" err="1"/>
              <a:t>the</a:t>
            </a:r>
            <a:r>
              <a:rPr lang="es-CL" sz="3600" dirty="0"/>
              <a:t> </a:t>
            </a:r>
            <a:r>
              <a:rPr lang="es-CL" sz="3600" dirty="0" err="1"/>
              <a:t>odd</a:t>
            </a:r>
            <a:r>
              <a:rPr lang="es-CL" sz="3600" dirty="0"/>
              <a:t> </a:t>
            </a:r>
            <a:r>
              <a:rPr lang="es-CL" sz="3600" dirty="0" err="1"/>
              <a:t>one</a:t>
            </a:r>
            <a:endParaRPr lang="es-CL" sz="3600" dirty="0"/>
          </a:p>
        </p:txBody>
      </p:sp>
      <p:graphicFrame>
        <p:nvGraphicFramePr>
          <p:cNvPr id="4" name="Table 4">
            <a:extLst>
              <a:ext uri="{FF2B5EF4-FFF2-40B4-BE49-F238E27FC236}">
                <a16:creationId xmlns:a16="http://schemas.microsoft.com/office/drawing/2014/main" id="{9B895FF9-C49B-4AC4-B6B0-3B381080A0C3}"/>
              </a:ext>
            </a:extLst>
          </p:cNvPr>
          <p:cNvGraphicFramePr>
            <a:graphicFrameLocks noGrp="1"/>
          </p:cNvGraphicFramePr>
          <p:nvPr>
            <p:extLst>
              <p:ext uri="{D42A27DB-BD31-4B8C-83A1-F6EECF244321}">
                <p14:modId xmlns:p14="http://schemas.microsoft.com/office/powerpoint/2010/main" val="3139071739"/>
              </p:ext>
            </p:extLst>
          </p:nvPr>
        </p:nvGraphicFramePr>
        <p:xfrm>
          <a:off x="811824" y="1433901"/>
          <a:ext cx="10322169" cy="2995773"/>
        </p:xfrm>
        <a:graphic>
          <a:graphicData uri="http://schemas.openxmlformats.org/drawingml/2006/table">
            <a:tbl>
              <a:tblPr firstRow="1" bandRow="1">
                <a:tableStyleId>{5C22544A-7EE6-4342-B048-85BDC9FD1C3A}</a:tableStyleId>
              </a:tblPr>
              <a:tblGrid>
                <a:gridCol w="1811304">
                  <a:extLst>
                    <a:ext uri="{9D8B030D-6E8A-4147-A177-3AD203B41FA5}">
                      <a16:colId xmlns:a16="http://schemas.microsoft.com/office/drawing/2014/main" val="1376974208"/>
                    </a:ext>
                  </a:extLst>
                </a:gridCol>
                <a:gridCol w="2098341">
                  <a:extLst>
                    <a:ext uri="{9D8B030D-6E8A-4147-A177-3AD203B41FA5}">
                      <a16:colId xmlns:a16="http://schemas.microsoft.com/office/drawing/2014/main" val="2293073242"/>
                    </a:ext>
                  </a:extLst>
                </a:gridCol>
                <a:gridCol w="2083777">
                  <a:extLst>
                    <a:ext uri="{9D8B030D-6E8A-4147-A177-3AD203B41FA5}">
                      <a16:colId xmlns:a16="http://schemas.microsoft.com/office/drawing/2014/main" val="1519933139"/>
                    </a:ext>
                  </a:extLst>
                </a:gridCol>
                <a:gridCol w="1908066">
                  <a:extLst>
                    <a:ext uri="{9D8B030D-6E8A-4147-A177-3AD203B41FA5}">
                      <a16:colId xmlns:a16="http://schemas.microsoft.com/office/drawing/2014/main" val="1502847102"/>
                    </a:ext>
                  </a:extLst>
                </a:gridCol>
                <a:gridCol w="2420681">
                  <a:extLst>
                    <a:ext uri="{9D8B030D-6E8A-4147-A177-3AD203B41FA5}">
                      <a16:colId xmlns:a16="http://schemas.microsoft.com/office/drawing/2014/main" val="1518363214"/>
                    </a:ext>
                  </a:extLst>
                </a:gridCol>
              </a:tblGrid>
              <a:tr h="761109">
                <a:tc>
                  <a:txBody>
                    <a:bodyPr/>
                    <a:lstStyle/>
                    <a:p>
                      <a:r>
                        <a:rPr lang="es-CL" dirty="0" err="1"/>
                        <a:t>Seasons</a:t>
                      </a:r>
                      <a:endParaRPr lang="es-CL" dirty="0"/>
                    </a:p>
                  </a:txBody>
                  <a:tcPr/>
                </a:tc>
                <a:tc>
                  <a:txBody>
                    <a:bodyPr/>
                    <a:lstStyle/>
                    <a:p>
                      <a:r>
                        <a:rPr lang="es-CL" dirty="0" err="1"/>
                        <a:t>Days</a:t>
                      </a:r>
                      <a:r>
                        <a:rPr lang="es-CL" dirty="0"/>
                        <a:t> </a:t>
                      </a:r>
                      <a:r>
                        <a:rPr lang="es-CL" dirty="0" err="1"/>
                        <a:t>of</a:t>
                      </a:r>
                      <a:r>
                        <a:rPr lang="es-CL" dirty="0"/>
                        <a:t> </a:t>
                      </a:r>
                      <a:r>
                        <a:rPr lang="es-CL" dirty="0" err="1"/>
                        <a:t>the</a:t>
                      </a:r>
                      <a:r>
                        <a:rPr lang="es-CL" dirty="0"/>
                        <a:t> </a:t>
                      </a:r>
                      <a:r>
                        <a:rPr lang="es-CL" dirty="0" err="1"/>
                        <a:t>week</a:t>
                      </a:r>
                      <a:endParaRPr lang="es-CL" dirty="0"/>
                    </a:p>
                  </a:txBody>
                  <a:tcPr/>
                </a:tc>
                <a:tc>
                  <a:txBody>
                    <a:bodyPr/>
                    <a:lstStyle/>
                    <a:p>
                      <a:r>
                        <a:rPr lang="es-CL" dirty="0" err="1"/>
                        <a:t>Years</a:t>
                      </a:r>
                      <a:endParaRPr lang="es-CL" dirty="0"/>
                    </a:p>
                  </a:txBody>
                  <a:tcPr/>
                </a:tc>
                <a:tc>
                  <a:txBody>
                    <a:bodyPr/>
                    <a:lstStyle/>
                    <a:p>
                      <a:r>
                        <a:rPr lang="es-CL" dirty="0" err="1"/>
                        <a:t>Holidays</a:t>
                      </a:r>
                      <a:endParaRPr lang="es-CL" dirty="0"/>
                    </a:p>
                  </a:txBody>
                  <a:tcPr/>
                </a:tc>
                <a:tc>
                  <a:txBody>
                    <a:bodyPr/>
                    <a:lstStyle/>
                    <a:p>
                      <a:r>
                        <a:rPr lang="es-CL" dirty="0" err="1"/>
                        <a:t>Parts</a:t>
                      </a:r>
                      <a:r>
                        <a:rPr lang="es-CL" dirty="0"/>
                        <a:t> </a:t>
                      </a:r>
                      <a:r>
                        <a:rPr lang="es-CL" dirty="0" err="1"/>
                        <a:t>of</a:t>
                      </a:r>
                      <a:r>
                        <a:rPr lang="es-CL" dirty="0"/>
                        <a:t> </a:t>
                      </a:r>
                      <a:r>
                        <a:rPr lang="es-CL" dirty="0" err="1"/>
                        <a:t>the</a:t>
                      </a:r>
                      <a:r>
                        <a:rPr lang="es-CL" dirty="0"/>
                        <a:t> </a:t>
                      </a:r>
                      <a:r>
                        <a:rPr lang="es-CL" dirty="0" err="1"/>
                        <a:t>day</a:t>
                      </a:r>
                      <a:endParaRPr lang="es-CL" dirty="0"/>
                    </a:p>
                  </a:txBody>
                  <a:tcPr/>
                </a:tc>
                <a:extLst>
                  <a:ext uri="{0D108BD9-81ED-4DB2-BD59-A6C34878D82A}">
                    <a16:rowId xmlns:a16="http://schemas.microsoft.com/office/drawing/2014/main" val="754459606"/>
                  </a:ext>
                </a:extLst>
              </a:tr>
              <a:tr h="351093">
                <a:tc>
                  <a:txBody>
                    <a:bodyPr/>
                    <a:lstStyle/>
                    <a:p>
                      <a:r>
                        <a:rPr lang="es-CL" dirty="0"/>
                        <a:t>Winter</a:t>
                      </a:r>
                    </a:p>
                  </a:txBody>
                  <a:tcPr/>
                </a:tc>
                <a:tc>
                  <a:txBody>
                    <a:bodyPr/>
                    <a:lstStyle/>
                    <a:p>
                      <a:r>
                        <a:rPr lang="es-CL" b="1" dirty="0"/>
                        <a:t>Independence </a:t>
                      </a:r>
                      <a:r>
                        <a:rPr lang="es-CL" b="1" dirty="0" err="1"/>
                        <a:t>day</a:t>
                      </a:r>
                      <a:endParaRPr lang="es-CL" b="1" dirty="0"/>
                    </a:p>
                  </a:txBody>
                  <a:tcPr/>
                </a:tc>
                <a:tc>
                  <a:txBody>
                    <a:bodyPr/>
                    <a:lstStyle/>
                    <a:p>
                      <a:r>
                        <a:rPr lang="es-CL" dirty="0"/>
                        <a:t>1987</a:t>
                      </a:r>
                    </a:p>
                  </a:txBody>
                  <a:tcPr/>
                </a:tc>
                <a:tc>
                  <a:txBody>
                    <a:bodyPr/>
                    <a:lstStyle/>
                    <a:p>
                      <a:r>
                        <a:rPr lang="es-CL" dirty="0"/>
                        <a:t>Halloween</a:t>
                      </a:r>
                    </a:p>
                  </a:txBody>
                  <a:tcPr/>
                </a:tc>
                <a:tc>
                  <a:txBody>
                    <a:bodyPr/>
                    <a:lstStyle/>
                    <a:p>
                      <a:r>
                        <a:rPr lang="es-CL" dirty="0" err="1"/>
                        <a:t>Morning</a:t>
                      </a:r>
                      <a:endParaRPr lang="es-CL" dirty="0"/>
                    </a:p>
                  </a:txBody>
                  <a:tcPr/>
                </a:tc>
                <a:extLst>
                  <a:ext uri="{0D108BD9-81ED-4DB2-BD59-A6C34878D82A}">
                    <a16:rowId xmlns:a16="http://schemas.microsoft.com/office/drawing/2014/main" val="4079047222"/>
                  </a:ext>
                </a:extLst>
              </a:tr>
              <a:tr h="614412">
                <a:tc>
                  <a:txBody>
                    <a:bodyPr/>
                    <a:lstStyle/>
                    <a:p>
                      <a:r>
                        <a:rPr lang="es-CL" b="1" dirty="0"/>
                        <a:t>Christmas</a:t>
                      </a:r>
                    </a:p>
                  </a:txBody>
                  <a:tcPr/>
                </a:tc>
                <a:tc>
                  <a:txBody>
                    <a:bodyPr/>
                    <a:lstStyle/>
                    <a:p>
                      <a:r>
                        <a:rPr lang="es-CL" dirty="0" err="1"/>
                        <a:t>Wednesday</a:t>
                      </a:r>
                      <a:endParaRPr lang="es-CL" dirty="0"/>
                    </a:p>
                  </a:txBody>
                  <a:tcPr/>
                </a:tc>
                <a:tc>
                  <a:txBody>
                    <a:bodyPr/>
                    <a:lstStyle/>
                    <a:p>
                      <a:r>
                        <a:rPr lang="es-CL" dirty="0"/>
                        <a:t>21st Century</a:t>
                      </a:r>
                    </a:p>
                  </a:txBody>
                  <a:tcPr/>
                </a:tc>
                <a:tc>
                  <a:txBody>
                    <a:bodyPr/>
                    <a:lstStyle/>
                    <a:p>
                      <a:r>
                        <a:rPr lang="es-CL" b="1" dirty="0"/>
                        <a:t>Spring</a:t>
                      </a:r>
                    </a:p>
                  </a:txBody>
                  <a:tcPr/>
                </a:tc>
                <a:tc>
                  <a:txBody>
                    <a:bodyPr/>
                    <a:lstStyle/>
                    <a:p>
                      <a:r>
                        <a:rPr lang="es-CL" b="1" dirty="0" err="1"/>
                        <a:t>Weekend</a:t>
                      </a:r>
                      <a:endParaRPr lang="es-CL" b="1" dirty="0"/>
                    </a:p>
                  </a:txBody>
                  <a:tcPr/>
                </a:tc>
                <a:extLst>
                  <a:ext uri="{0D108BD9-81ED-4DB2-BD59-A6C34878D82A}">
                    <a16:rowId xmlns:a16="http://schemas.microsoft.com/office/drawing/2014/main" val="2854119324"/>
                  </a:ext>
                </a:extLst>
              </a:tr>
              <a:tr h="351093">
                <a:tc>
                  <a:txBody>
                    <a:bodyPr/>
                    <a:lstStyle/>
                    <a:p>
                      <a:r>
                        <a:rPr lang="es-CL" dirty="0" err="1"/>
                        <a:t>Fall</a:t>
                      </a:r>
                      <a:endParaRPr lang="es-CL" dirty="0"/>
                    </a:p>
                  </a:txBody>
                  <a:tcPr/>
                </a:tc>
                <a:tc>
                  <a:txBody>
                    <a:bodyPr/>
                    <a:lstStyle/>
                    <a:p>
                      <a:r>
                        <a:rPr lang="es-CL" dirty="0" err="1"/>
                        <a:t>Monday</a:t>
                      </a:r>
                      <a:endParaRPr lang="es-CL" dirty="0"/>
                    </a:p>
                  </a:txBody>
                  <a:tcPr/>
                </a:tc>
                <a:tc>
                  <a:txBody>
                    <a:bodyPr/>
                    <a:lstStyle/>
                    <a:p>
                      <a:r>
                        <a:rPr lang="es-CL" b="1" dirty="0"/>
                        <a:t>June 21st</a:t>
                      </a:r>
                    </a:p>
                  </a:txBody>
                  <a:tcPr/>
                </a:tc>
                <a:tc>
                  <a:txBody>
                    <a:bodyPr/>
                    <a:lstStyle/>
                    <a:p>
                      <a:r>
                        <a:rPr lang="es-CL" dirty="0" err="1"/>
                        <a:t>Easter</a:t>
                      </a:r>
                      <a:endParaRPr lang="es-CL" dirty="0"/>
                    </a:p>
                  </a:txBody>
                  <a:tcPr/>
                </a:tc>
                <a:tc>
                  <a:txBody>
                    <a:bodyPr/>
                    <a:lstStyle/>
                    <a:p>
                      <a:r>
                        <a:rPr lang="es-CL" dirty="0" err="1"/>
                        <a:t>Evening</a:t>
                      </a:r>
                      <a:endParaRPr lang="es-CL" dirty="0"/>
                    </a:p>
                  </a:txBody>
                  <a:tcPr/>
                </a:tc>
                <a:extLst>
                  <a:ext uri="{0D108BD9-81ED-4DB2-BD59-A6C34878D82A}">
                    <a16:rowId xmlns:a16="http://schemas.microsoft.com/office/drawing/2014/main" val="1476163476"/>
                  </a:ext>
                </a:extLst>
              </a:tr>
              <a:tr h="614412">
                <a:tc>
                  <a:txBody>
                    <a:bodyPr/>
                    <a:lstStyle/>
                    <a:p>
                      <a:r>
                        <a:rPr lang="es-CL" dirty="0" err="1"/>
                        <a:t>Autumn</a:t>
                      </a:r>
                      <a:endParaRPr lang="es-CL" dirty="0"/>
                    </a:p>
                  </a:txBody>
                  <a:tcPr/>
                </a:tc>
                <a:tc>
                  <a:txBody>
                    <a:bodyPr/>
                    <a:lstStyle/>
                    <a:p>
                      <a:r>
                        <a:rPr lang="es-CL" dirty="0" err="1"/>
                        <a:t>Tuesday</a:t>
                      </a:r>
                      <a:endParaRPr lang="es-CL" dirty="0"/>
                    </a:p>
                  </a:txBody>
                  <a:tcPr/>
                </a:tc>
                <a:tc>
                  <a:txBody>
                    <a:bodyPr/>
                    <a:lstStyle/>
                    <a:p>
                      <a:r>
                        <a:rPr lang="es-CL" dirty="0" err="1"/>
                        <a:t>The</a:t>
                      </a:r>
                      <a:r>
                        <a:rPr lang="es-CL" dirty="0"/>
                        <a:t> 90’s</a:t>
                      </a:r>
                    </a:p>
                  </a:txBody>
                  <a:tcPr/>
                </a:tc>
                <a:tc>
                  <a:txBody>
                    <a:bodyPr/>
                    <a:lstStyle/>
                    <a:p>
                      <a:r>
                        <a:rPr lang="es-CL" dirty="0"/>
                        <a:t>Christmas</a:t>
                      </a:r>
                    </a:p>
                  </a:txBody>
                  <a:tcPr/>
                </a:tc>
                <a:tc>
                  <a:txBody>
                    <a:bodyPr/>
                    <a:lstStyle/>
                    <a:p>
                      <a:r>
                        <a:rPr lang="es-CL" dirty="0" err="1"/>
                        <a:t>Afternoon</a:t>
                      </a:r>
                      <a:endParaRPr lang="es-CL" dirty="0"/>
                    </a:p>
                  </a:txBody>
                  <a:tcPr/>
                </a:tc>
                <a:extLst>
                  <a:ext uri="{0D108BD9-81ED-4DB2-BD59-A6C34878D82A}">
                    <a16:rowId xmlns:a16="http://schemas.microsoft.com/office/drawing/2014/main" val="3168360816"/>
                  </a:ext>
                </a:extLst>
              </a:tr>
            </a:tbl>
          </a:graphicData>
        </a:graphic>
      </p:graphicFrame>
      <p:sp>
        <p:nvSpPr>
          <p:cNvPr id="6" name="TextBox 5">
            <a:extLst>
              <a:ext uri="{FF2B5EF4-FFF2-40B4-BE49-F238E27FC236}">
                <a16:creationId xmlns:a16="http://schemas.microsoft.com/office/drawing/2014/main" id="{18CC0032-DE59-4BE0-ABCF-70FEBBE36824}"/>
              </a:ext>
            </a:extLst>
          </p:cNvPr>
          <p:cNvSpPr txBox="1"/>
          <p:nvPr/>
        </p:nvSpPr>
        <p:spPr>
          <a:xfrm>
            <a:off x="943709" y="4663778"/>
            <a:ext cx="9642231" cy="584775"/>
          </a:xfrm>
          <a:prstGeom prst="rect">
            <a:avLst/>
          </a:prstGeom>
          <a:noFill/>
        </p:spPr>
        <p:txBody>
          <a:bodyPr wrap="square" rtlCol="0">
            <a:spAutoFit/>
          </a:bodyPr>
          <a:lstStyle/>
          <a:p>
            <a:r>
              <a:rPr lang="es-CL" sz="1600" b="1" dirty="0"/>
              <a:t>Aplicando nuestro conocimiento del vocabulario o ayudados por herramientas como traductor o diccionario, debíamos identificar la palabra que no pertenece a cada grupo</a:t>
            </a:r>
          </a:p>
        </p:txBody>
      </p:sp>
    </p:spTree>
    <p:extLst>
      <p:ext uri="{BB962C8B-B14F-4D97-AF65-F5344CB8AC3E}">
        <p14:creationId xmlns:p14="http://schemas.microsoft.com/office/powerpoint/2010/main" val="81817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1E41-3F76-4CF6-A9F7-26ACB9AB93AD}"/>
              </a:ext>
            </a:extLst>
          </p:cNvPr>
          <p:cNvSpPr>
            <a:spLocks noGrp="1"/>
          </p:cNvSpPr>
          <p:nvPr>
            <p:ph type="title"/>
          </p:nvPr>
        </p:nvSpPr>
        <p:spPr>
          <a:xfrm>
            <a:off x="853736" y="0"/>
            <a:ext cx="10058400" cy="1371600"/>
          </a:xfrm>
        </p:spPr>
        <p:txBody>
          <a:bodyPr/>
          <a:lstStyle/>
          <a:p>
            <a:r>
              <a:rPr lang="es-CL" dirty="0"/>
              <a:t>Solucionario: </a:t>
            </a:r>
            <a:r>
              <a:rPr lang="es-CL" dirty="0" err="1"/>
              <a:t>Part</a:t>
            </a:r>
            <a:r>
              <a:rPr lang="es-CL" dirty="0"/>
              <a:t> 3 – Complete.</a:t>
            </a:r>
          </a:p>
        </p:txBody>
      </p:sp>
      <p:graphicFrame>
        <p:nvGraphicFramePr>
          <p:cNvPr id="4" name="Table 4">
            <a:extLst>
              <a:ext uri="{FF2B5EF4-FFF2-40B4-BE49-F238E27FC236}">
                <a16:creationId xmlns:a16="http://schemas.microsoft.com/office/drawing/2014/main" id="{9B895FF9-C49B-4AC4-B6B0-3B381080A0C3}"/>
              </a:ext>
            </a:extLst>
          </p:cNvPr>
          <p:cNvGraphicFramePr>
            <a:graphicFrameLocks noGrp="1"/>
          </p:cNvGraphicFramePr>
          <p:nvPr>
            <p:extLst>
              <p:ext uri="{D42A27DB-BD31-4B8C-83A1-F6EECF244321}">
                <p14:modId xmlns:p14="http://schemas.microsoft.com/office/powerpoint/2010/main" val="699009828"/>
              </p:ext>
            </p:extLst>
          </p:nvPr>
        </p:nvGraphicFramePr>
        <p:xfrm>
          <a:off x="575410" y="957591"/>
          <a:ext cx="10889760" cy="5552818"/>
        </p:xfrm>
        <a:graphic>
          <a:graphicData uri="http://schemas.openxmlformats.org/drawingml/2006/table">
            <a:tbl>
              <a:tblPr firstRow="1" bandRow="1">
                <a:tableStyleId>{5C22544A-7EE6-4342-B048-85BDC9FD1C3A}</a:tableStyleId>
              </a:tblPr>
              <a:tblGrid>
                <a:gridCol w="4075721">
                  <a:extLst>
                    <a:ext uri="{9D8B030D-6E8A-4147-A177-3AD203B41FA5}">
                      <a16:colId xmlns:a16="http://schemas.microsoft.com/office/drawing/2014/main" val="1376974208"/>
                    </a:ext>
                  </a:extLst>
                </a:gridCol>
                <a:gridCol w="1012822">
                  <a:extLst>
                    <a:ext uri="{9D8B030D-6E8A-4147-A177-3AD203B41FA5}">
                      <a16:colId xmlns:a16="http://schemas.microsoft.com/office/drawing/2014/main" val="2293073242"/>
                    </a:ext>
                  </a:extLst>
                </a:gridCol>
                <a:gridCol w="5801217">
                  <a:extLst>
                    <a:ext uri="{9D8B030D-6E8A-4147-A177-3AD203B41FA5}">
                      <a16:colId xmlns:a16="http://schemas.microsoft.com/office/drawing/2014/main" val="2609965175"/>
                    </a:ext>
                  </a:extLst>
                </a:gridCol>
              </a:tblGrid>
              <a:tr h="364210">
                <a:tc>
                  <a:txBody>
                    <a:bodyPr/>
                    <a:lstStyle/>
                    <a:p>
                      <a:r>
                        <a:rPr lang="es-CL" sz="1400" dirty="0" err="1"/>
                        <a:t>Sentence</a:t>
                      </a:r>
                      <a:endParaRPr lang="es-CL" sz="1400" dirty="0"/>
                    </a:p>
                  </a:txBody>
                  <a:tcPr/>
                </a:tc>
                <a:tc>
                  <a:txBody>
                    <a:bodyPr/>
                    <a:lstStyle/>
                    <a:p>
                      <a:r>
                        <a:rPr lang="es-CL" sz="1400" dirty="0" err="1"/>
                        <a:t>Answer</a:t>
                      </a:r>
                      <a:endParaRPr lang="es-CL" sz="1400" dirty="0"/>
                    </a:p>
                  </a:txBody>
                  <a:tcPr/>
                </a:tc>
                <a:tc>
                  <a:txBody>
                    <a:bodyPr/>
                    <a:lstStyle/>
                    <a:p>
                      <a:r>
                        <a:rPr lang="es-CL" sz="1400" dirty="0" err="1"/>
                        <a:t>Explanation</a:t>
                      </a:r>
                      <a:endParaRPr lang="es-CL" sz="1400" dirty="0"/>
                    </a:p>
                  </a:txBody>
                  <a:tcPr/>
                </a:tc>
                <a:extLst>
                  <a:ext uri="{0D108BD9-81ED-4DB2-BD59-A6C34878D82A}">
                    <a16:rowId xmlns:a16="http://schemas.microsoft.com/office/drawing/2014/main" val="754459606"/>
                  </a:ext>
                </a:extLst>
              </a:tr>
              <a:tr h="364210">
                <a:tc>
                  <a:txBody>
                    <a:bodyPr/>
                    <a:lstStyle/>
                    <a:p>
                      <a:r>
                        <a:rPr lang="en-US" sz="1400" b="0" i="0" kern="1200" dirty="0">
                          <a:solidFill>
                            <a:schemeClr val="dk1"/>
                          </a:solidFill>
                          <a:effectLst/>
                          <a:latin typeface="+mn-lt"/>
                          <a:ea typeface="+mn-ea"/>
                          <a:cs typeface="+mn-cs"/>
                        </a:rPr>
                        <a:t>The school party is _____ June 8th</a:t>
                      </a:r>
                      <a:endParaRPr lang="es-CL" sz="1400" dirty="0"/>
                    </a:p>
                  </a:txBody>
                  <a:tcPr/>
                </a:tc>
                <a:tc>
                  <a:txBody>
                    <a:bodyPr/>
                    <a:lstStyle/>
                    <a:p>
                      <a:r>
                        <a:rPr lang="es-CL" sz="1400" dirty="0" err="1"/>
                        <a:t>On</a:t>
                      </a:r>
                      <a:endParaRPr lang="es-CL" sz="1400" dirty="0"/>
                    </a:p>
                  </a:txBody>
                  <a:tcPr/>
                </a:tc>
                <a:tc>
                  <a:txBody>
                    <a:bodyPr/>
                    <a:lstStyle/>
                    <a:p>
                      <a:r>
                        <a:rPr lang="es-CL" sz="1400" dirty="0"/>
                        <a:t>June 8th es un día en específico, un periodo de 24 horas</a:t>
                      </a:r>
                    </a:p>
                  </a:txBody>
                  <a:tcPr/>
                </a:tc>
                <a:extLst>
                  <a:ext uri="{0D108BD9-81ED-4DB2-BD59-A6C34878D82A}">
                    <a16:rowId xmlns:a16="http://schemas.microsoft.com/office/drawing/2014/main" val="4079047222"/>
                  </a:ext>
                </a:extLst>
              </a:tr>
              <a:tr h="431538">
                <a:tc>
                  <a:txBody>
                    <a:bodyPr/>
                    <a:lstStyle/>
                    <a:p>
                      <a:r>
                        <a:rPr lang="en-US" sz="1400" b="0" i="0" kern="1200" dirty="0">
                          <a:solidFill>
                            <a:schemeClr val="dk1"/>
                          </a:solidFill>
                          <a:effectLst/>
                          <a:latin typeface="+mn-lt"/>
                          <a:ea typeface="+mn-ea"/>
                          <a:cs typeface="+mn-cs"/>
                        </a:rPr>
                        <a:t>The school party is ____ 8 o'clock</a:t>
                      </a:r>
                      <a:br>
                        <a:rPr lang="en-US" sz="1400" dirty="0"/>
                      </a:br>
                      <a:endParaRPr lang="es-CL" sz="1400" dirty="0"/>
                    </a:p>
                  </a:txBody>
                  <a:tcPr/>
                </a:tc>
                <a:tc>
                  <a:txBody>
                    <a:bodyPr/>
                    <a:lstStyle/>
                    <a:p>
                      <a:r>
                        <a:rPr lang="es-CL" sz="1400" dirty="0"/>
                        <a:t>At</a:t>
                      </a:r>
                    </a:p>
                  </a:txBody>
                  <a:tcPr/>
                </a:tc>
                <a:tc>
                  <a:txBody>
                    <a:bodyPr/>
                    <a:lstStyle/>
                    <a:p>
                      <a:r>
                        <a:rPr lang="es-CL" sz="1400" dirty="0"/>
                        <a:t>8 </a:t>
                      </a:r>
                      <a:r>
                        <a:rPr lang="es-CL" sz="1400" dirty="0" err="1"/>
                        <a:t>o’clock</a:t>
                      </a:r>
                      <a:r>
                        <a:rPr lang="es-CL" sz="1400" dirty="0"/>
                        <a:t> – Siempre que hablamos de la hora, usamos at.</a:t>
                      </a:r>
                    </a:p>
                  </a:txBody>
                  <a:tcPr/>
                </a:tc>
                <a:extLst>
                  <a:ext uri="{0D108BD9-81ED-4DB2-BD59-A6C34878D82A}">
                    <a16:rowId xmlns:a16="http://schemas.microsoft.com/office/drawing/2014/main" val="2854119324"/>
                  </a:ext>
                </a:extLst>
              </a:tr>
              <a:tr h="431538">
                <a:tc>
                  <a:txBody>
                    <a:bodyPr/>
                    <a:lstStyle/>
                    <a:p>
                      <a:r>
                        <a:rPr lang="en-US" sz="1400" b="0" i="0" kern="1200" dirty="0">
                          <a:solidFill>
                            <a:schemeClr val="dk1"/>
                          </a:solidFill>
                          <a:effectLst/>
                          <a:latin typeface="+mn-lt"/>
                          <a:ea typeface="+mn-ea"/>
                          <a:cs typeface="+mn-cs"/>
                        </a:rPr>
                        <a:t>The school party ____ Friday</a:t>
                      </a:r>
                      <a:endParaRPr lang="es-CL" sz="1400" dirty="0"/>
                    </a:p>
                  </a:txBody>
                  <a:tcPr/>
                </a:tc>
                <a:tc>
                  <a:txBody>
                    <a:bodyPr/>
                    <a:lstStyle/>
                    <a:p>
                      <a:r>
                        <a:rPr lang="es-CL" sz="1400" dirty="0" err="1"/>
                        <a:t>On</a:t>
                      </a:r>
                      <a:endParaRPr lang="es-CL" sz="1400" dirty="0"/>
                    </a:p>
                  </a:txBody>
                  <a:tcPr/>
                </a:tc>
                <a:tc>
                  <a:txBody>
                    <a:bodyPr/>
                    <a:lstStyle/>
                    <a:p>
                      <a:r>
                        <a:rPr lang="es-CL" sz="1400" dirty="0"/>
                        <a:t>Friday: Un día de la semana, un periodo de 24 horas</a:t>
                      </a:r>
                    </a:p>
                  </a:txBody>
                  <a:tcPr/>
                </a:tc>
                <a:extLst>
                  <a:ext uri="{0D108BD9-81ED-4DB2-BD59-A6C34878D82A}">
                    <a16:rowId xmlns:a16="http://schemas.microsoft.com/office/drawing/2014/main" val="1476163476"/>
                  </a:ext>
                </a:extLst>
              </a:tr>
              <a:tr h="628636">
                <a:tc>
                  <a:txBody>
                    <a:bodyPr/>
                    <a:lstStyle/>
                    <a:p>
                      <a:r>
                        <a:rPr lang="en-US" sz="1400" b="0" i="0" kern="1200" dirty="0">
                          <a:solidFill>
                            <a:schemeClr val="dk1"/>
                          </a:solidFill>
                          <a:effectLst/>
                          <a:latin typeface="+mn-lt"/>
                          <a:ea typeface="+mn-ea"/>
                          <a:cs typeface="+mn-cs"/>
                        </a:rPr>
                        <a:t>I was born ______ 1993</a:t>
                      </a:r>
                      <a:endParaRPr lang="es-CL" sz="1400" dirty="0"/>
                    </a:p>
                  </a:txBody>
                  <a:tcPr/>
                </a:tc>
                <a:tc>
                  <a:txBody>
                    <a:bodyPr/>
                    <a:lstStyle/>
                    <a:p>
                      <a:r>
                        <a:rPr lang="es-CL" sz="1400" dirty="0"/>
                        <a:t>In</a:t>
                      </a:r>
                    </a:p>
                  </a:txBody>
                  <a:tcPr/>
                </a:tc>
                <a:tc>
                  <a:txBody>
                    <a:bodyPr/>
                    <a:lstStyle/>
                    <a:p>
                      <a:r>
                        <a:rPr lang="es-CL" sz="1400" dirty="0"/>
                        <a:t>1993: Un periodo mayor a 24 horas, siempre usamos in con años.</a:t>
                      </a:r>
                    </a:p>
                  </a:txBody>
                  <a:tcPr/>
                </a:tc>
                <a:extLst>
                  <a:ext uri="{0D108BD9-81ED-4DB2-BD59-A6C34878D82A}">
                    <a16:rowId xmlns:a16="http://schemas.microsoft.com/office/drawing/2014/main" val="3168360816"/>
                  </a:ext>
                </a:extLst>
              </a:tr>
              <a:tr h="628636">
                <a:tc>
                  <a:txBody>
                    <a:bodyPr/>
                    <a:lstStyle/>
                    <a:p>
                      <a:r>
                        <a:rPr lang="en-US" sz="1400" b="0" i="0" kern="1200" dirty="0">
                          <a:solidFill>
                            <a:schemeClr val="dk1"/>
                          </a:solidFill>
                          <a:effectLst/>
                          <a:latin typeface="+mn-lt"/>
                          <a:ea typeface="+mn-ea"/>
                          <a:cs typeface="+mn-cs"/>
                        </a:rPr>
                        <a:t>I was born ____ July 27th, 1993</a:t>
                      </a:r>
                      <a:endParaRPr lang="es-CL" sz="1400" dirty="0"/>
                    </a:p>
                  </a:txBody>
                  <a:tcPr/>
                </a:tc>
                <a:tc>
                  <a:txBody>
                    <a:bodyPr/>
                    <a:lstStyle/>
                    <a:p>
                      <a:r>
                        <a:rPr lang="es-CL" sz="1400" dirty="0" err="1"/>
                        <a:t>On</a:t>
                      </a:r>
                      <a:endParaRPr lang="es-CL" sz="1400" dirty="0"/>
                    </a:p>
                  </a:txBody>
                  <a:tcPr/>
                </a:tc>
                <a:tc>
                  <a:txBody>
                    <a:bodyPr/>
                    <a:lstStyle/>
                    <a:p>
                      <a:r>
                        <a:rPr lang="en-US" sz="1400" b="0" i="0" kern="1200" dirty="0">
                          <a:solidFill>
                            <a:schemeClr val="dk1"/>
                          </a:solidFill>
                          <a:effectLst/>
                          <a:latin typeface="+mn-lt"/>
                          <a:ea typeface="+mn-ea"/>
                          <a:cs typeface="+mn-cs"/>
                        </a:rPr>
                        <a:t>July 27th, 1993: La </a:t>
                      </a:r>
                      <a:r>
                        <a:rPr lang="en-US" sz="1400" b="0" i="0" kern="1200" dirty="0" err="1">
                          <a:solidFill>
                            <a:schemeClr val="dk1"/>
                          </a:solidFill>
                          <a:effectLst/>
                          <a:latin typeface="+mn-lt"/>
                          <a:ea typeface="+mn-ea"/>
                          <a:cs typeface="+mn-cs"/>
                        </a:rPr>
                        <a:t>pregunta</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más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difícil</a:t>
                      </a:r>
                      <a:r>
                        <a:rPr lang="en-US" sz="1400" b="0" i="0" kern="1200" dirty="0">
                          <a:solidFill>
                            <a:schemeClr val="dk1"/>
                          </a:solidFill>
                          <a:effectLst/>
                          <a:latin typeface="+mn-lt"/>
                          <a:ea typeface="+mn-ea"/>
                          <a:cs typeface="+mn-cs"/>
                        </a:rPr>
                        <a:t> que </a:t>
                      </a:r>
                      <a:r>
                        <a:rPr lang="en-US" sz="1400" b="0" i="0" kern="1200" dirty="0" err="1">
                          <a:solidFill>
                            <a:schemeClr val="dk1"/>
                          </a:solidFill>
                          <a:effectLst/>
                          <a:latin typeface="+mn-lt"/>
                          <a:ea typeface="+mn-ea"/>
                          <a:cs typeface="+mn-cs"/>
                        </a:rPr>
                        <a:t>puse</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debido</a:t>
                      </a:r>
                      <a:r>
                        <a:rPr lang="en-US" sz="1400" b="0" i="0" kern="1200" dirty="0">
                          <a:solidFill>
                            <a:schemeClr val="dk1"/>
                          </a:solidFill>
                          <a:effectLst/>
                          <a:latin typeface="+mn-lt"/>
                          <a:ea typeface="+mn-ea"/>
                          <a:cs typeface="+mn-cs"/>
                        </a:rPr>
                        <a:t> a que </a:t>
                      </a:r>
                      <a:r>
                        <a:rPr lang="en-US" sz="1400" b="0" i="0" kern="1200" dirty="0" err="1">
                          <a:solidFill>
                            <a:schemeClr val="dk1"/>
                          </a:solidFill>
                          <a:effectLst/>
                          <a:latin typeface="+mn-lt"/>
                          <a:ea typeface="+mn-ea"/>
                          <a:cs typeface="+mn-cs"/>
                        </a:rPr>
                        <a:t>tiene</a:t>
                      </a:r>
                      <a:r>
                        <a:rPr lang="en-US" sz="1400" b="0" i="0" kern="1200" dirty="0">
                          <a:solidFill>
                            <a:schemeClr val="dk1"/>
                          </a:solidFill>
                          <a:effectLst/>
                          <a:latin typeface="+mn-lt"/>
                          <a:ea typeface="+mn-ea"/>
                          <a:cs typeface="+mn-cs"/>
                        </a:rPr>
                        <a:t> 3 </a:t>
                      </a:r>
                      <a:r>
                        <a:rPr lang="en-US" sz="1400" b="0" i="0" kern="1200" dirty="0" err="1">
                          <a:solidFill>
                            <a:schemeClr val="dk1"/>
                          </a:solidFill>
                          <a:effectLst/>
                          <a:latin typeface="+mn-lt"/>
                          <a:ea typeface="+mn-ea"/>
                          <a:cs typeface="+mn-cs"/>
                        </a:rPr>
                        <a:t>datos</a:t>
                      </a:r>
                      <a:r>
                        <a:rPr lang="en-US" sz="1400" b="0" i="0" kern="1200" dirty="0">
                          <a:solidFill>
                            <a:schemeClr val="dk1"/>
                          </a:solidFill>
                          <a:effectLst/>
                          <a:latin typeface="+mn-lt"/>
                          <a:ea typeface="+mn-ea"/>
                          <a:cs typeface="+mn-cs"/>
                        </a:rPr>
                        <a:t> que </a:t>
                      </a:r>
                      <a:r>
                        <a:rPr lang="en-US" sz="1400" b="0" i="0" kern="1200" dirty="0" err="1">
                          <a:solidFill>
                            <a:schemeClr val="dk1"/>
                          </a:solidFill>
                          <a:effectLst/>
                          <a:latin typeface="+mn-lt"/>
                          <a:ea typeface="+mn-ea"/>
                          <a:cs typeface="+mn-cs"/>
                        </a:rPr>
                        <a:t>pueden</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confundir</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pero</a:t>
                      </a:r>
                      <a:r>
                        <a:rPr lang="en-US" sz="1400" b="0" i="0" kern="1200" dirty="0">
                          <a:solidFill>
                            <a:schemeClr val="dk1"/>
                          </a:solidFill>
                          <a:effectLst/>
                          <a:latin typeface="+mn-lt"/>
                          <a:ea typeface="+mn-ea"/>
                          <a:cs typeface="+mn-cs"/>
                        </a:rPr>
                        <a:t> a fin de </a:t>
                      </a:r>
                      <a:r>
                        <a:rPr lang="en-US" sz="1400" b="0" i="0" kern="1200" dirty="0" err="1">
                          <a:solidFill>
                            <a:schemeClr val="dk1"/>
                          </a:solidFill>
                          <a:effectLst/>
                          <a:latin typeface="+mn-lt"/>
                          <a:ea typeface="+mn-ea"/>
                          <a:cs typeface="+mn-cs"/>
                        </a:rPr>
                        <a:t>cuentas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nos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referimos</a:t>
                      </a:r>
                      <a:r>
                        <a:rPr lang="en-US" sz="1400" b="0" i="0" kern="1200" dirty="0">
                          <a:solidFill>
                            <a:schemeClr val="dk1"/>
                          </a:solidFill>
                          <a:effectLst/>
                          <a:latin typeface="+mn-lt"/>
                          <a:ea typeface="+mn-ea"/>
                          <a:cs typeface="+mn-cs"/>
                        </a:rPr>
                        <a:t> </a:t>
                      </a:r>
                      <a:r>
                        <a:rPr lang="en-US" sz="1400" b="1" i="0" kern="1200" dirty="0">
                          <a:solidFill>
                            <a:schemeClr val="dk1"/>
                          </a:solidFill>
                          <a:effectLst/>
                          <a:latin typeface="+mn-lt"/>
                          <a:ea typeface="+mn-ea"/>
                          <a:cs typeface="+mn-cs"/>
                        </a:rPr>
                        <a:t>un </a:t>
                      </a:r>
                      <a:r>
                        <a:rPr lang="en-US" sz="1400" b="1" i="0" kern="1200" dirty="0" err="1">
                          <a:solidFill>
                            <a:schemeClr val="dk1"/>
                          </a:solidFill>
                          <a:effectLst/>
                          <a:latin typeface="+mn-lt"/>
                          <a:ea typeface="+mn-ea"/>
                          <a:cs typeface="+mn-cs"/>
                        </a:rPr>
                        <a:t>día</a:t>
                      </a: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específico</a:t>
                      </a:r>
                      <a:r>
                        <a:rPr lang="en-US" sz="1400" b="1" i="0" kern="120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de un </a:t>
                      </a:r>
                      <a:r>
                        <a:rPr lang="en-US" sz="1400" b="0" i="0" kern="1200" dirty="0" err="1">
                          <a:solidFill>
                            <a:schemeClr val="dk1"/>
                          </a:solidFill>
                          <a:effectLst/>
                          <a:latin typeface="+mn-lt"/>
                          <a:ea typeface="+mn-ea"/>
                          <a:cs typeface="+mn-cs"/>
                        </a:rPr>
                        <a:t>mes</a:t>
                      </a:r>
                      <a:r>
                        <a:rPr lang="en-US" sz="1400" b="0" i="0" kern="1200" dirty="0">
                          <a:solidFill>
                            <a:schemeClr val="dk1"/>
                          </a:solidFill>
                          <a:effectLst/>
                          <a:latin typeface="+mn-lt"/>
                          <a:ea typeface="+mn-ea"/>
                          <a:cs typeface="+mn-cs"/>
                        </a:rPr>
                        <a:t> y un </a:t>
                      </a:r>
                      <a:r>
                        <a:rPr lang="en-US" sz="1400" b="0" i="0" kern="1200" dirty="0" err="1">
                          <a:solidFill>
                            <a:schemeClr val="dk1"/>
                          </a:solidFill>
                          <a:effectLst/>
                          <a:latin typeface="+mn-lt"/>
                          <a:ea typeface="+mn-ea"/>
                          <a:cs typeface="+mn-cs"/>
                        </a:rPr>
                        <a:t>año</a:t>
                      </a:r>
                      <a:r>
                        <a:rPr lang="en-US" sz="1400" b="0" i="0" kern="1200" dirty="0">
                          <a:solidFill>
                            <a:schemeClr val="dk1"/>
                          </a:solidFill>
                          <a:effectLst/>
                          <a:latin typeface="+mn-lt"/>
                          <a:ea typeface="+mn-ea"/>
                          <a:cs typeface="+mn-cs"/>
                        </a:rPr>
                        <a:t>. (24 horas)</a:t>
                      </a:r>
                      <a:endParaRPr lang="es-CL" sz="1400" dirty="0"/>
                    </a:p>
                  </a:txBody>
                  <a:tcPr/>
                </a:tc>
                <a:extLst>
                  <a:ext uri="{0D108BD9-81ED-4DB2-BD59-A6C34878D82A}">
                    <a16:rowId xmlns:a16="http://schemas.microsoft.com/office/drawing/2014/main" val="2532161644"/>
                  </a:ext>
                </a:extLst>
              </a:tr>
              <a:tr h="628636">
                <a:tc>
                  <a:txBody>
                    <a:bodyPr/>
                    <a:lstStyle/>
                    <a:p>
                      <a:r>
                        <a:rPr lang="en-US" sz="1400" b="0" i="0" kern="1200" dirty="0">
                          <a:solidFill>
                            <a:schemeClr val="dk1"/>
                          </a:solidFill>
                          <a:effectLst/>
                          <a:latin typeface="+mn-lt"/>
                          <a:ea typeface="+mn-ea"/>
                          <a:cs typeface="+mn-cs"/>
                        </a:rPr>
                        <a:t>I was born ___ July</a:t>
                      </a:r>
                      <a:endParaRPr lang="es-CL" sz="1400" dirty="0"/>
                    </a:p>
                  </a:txBody>
                  <a:tcPr/>
                </a:tc>
                <a:tc>
                  <a:txBody>
                    <a:bodyPr/>
                    <a:lstStyle/>
                    <a:p>
                      <a:r>
                        <a:rPr lang="es-CL" sz="1400" dirty="0"/>
                        <a:t>In</a:t>
                      </a:r>
                    </a:p>
                  </a:txBody>
                  <a:tcPr/>
                </a:tc>
                <a:tc>
                  <a:txBody>
                    <a:bodyPr/>
                    <a:lstStyle/>
                    <a:p>
                      <a:r>
                        <a:rPr lang="es-CL" sz="1400" dirty="0" err="1"/>
                        <a:t>July</a:t>
                      </a:r>
                      <a:r>
                        <a:rPr lang="es-CL" sz="1400" dirty="0"/>
                        <a:t>: Para periodos largos como los meses, las estaciones y años, usamos IN.</a:t>
                      </a:r>
                    </a:p>
                  </a:txBody>
                  <a:tcPr/>
                </a:tc>
                <a:extLst>
                  <a:ext uri="{0D108BD9-81ED-4DB2-BD59-A6C34878D82A}">
                    <a16:rowId xmlns:a16="http://schemas.microsoft.com/office/drawing/2014/main" val="3847186384"/>
                  </a:ext>
                </a:extLst>
              </a:tr>
              <a:tr h="628636">
                <a:tc>
                  <a:txBody>
                    <a:bodyPr/>
                    <a:lstStyle/>
                    <a:p>
                      <a:r>
                        <a:rPr lang="en-US" sz="1400" b="0" i="0" kern="1200" dirty="0">
                          <a:solidFill>
                            <a:schemeClr val="dk1"/>
                          </a:solidFill>
                          <a:effectLst/>
                          <a:latin typeface="+mn-lt"/>
                          <a:ea typeface="+mn-ea"/>
                          <a:cs typeface="+mn-cs"/>
                        </a:rPr>
                        <a:t>We will have the </a:t>
                      </a:r>
                      <a:r>
                        <a:rPr lang="en-US" sz="1400" b="0" i="0" kern="1200" dirty="0" err="1">
                          <a:solidFill>
                            <a:schemeClr val="dk1"/>
                          </a:solidFill>
                          <a:effectLst/>
                          <a:latin typeface="+mn-lt"/>
                          <a:ea typeface="+mn-ea"/>
                          <a:cs typeface="+mn-cs"/>
                        </a:rPr>
                        <a:t>english</a:t>
                      </a:r>
                      <a:r>
                        <a:rPr lang="en-US" sz="1400" b="0" i="0" kern="1200" dirty="0">
                          <a:solidFill>
                            <a:schemeClr val="dk1"/>
                          </a:solidFill>
                          <a:effectLst/>
                          <a:latin typeface="+mn-lt"/>
                          <a:ea typeface="+mn-ea"/>
                          <a:cs typeface="+mn-cs"/>
                        </a:rPr>
                        <a:t> test ___ Wednesday</a:t>
                      </a:r>
                      <a:endParaRPr lang="es-CL" sz="1400" dirty="0"/>
                    </a:p>
                  </a:txBody>
                  <a:tcPr/>
                </a:tc>
                <a:tc>
                  <a:txBody>
                    <a:bodyPr/>
                    <a:lstStyle/>
                    <a:p>
                      <a:r>
                        <a:rPr lang="es-CL" sz="1400" dirty="0" err="1"/>
                        <a:t>On</a:t>
                      </a:r>
                      <a:endParaRPr lang="es-CL" sz="1400" dirty="0"/>
                    </a:p>
                  </a:txBody>
                  <a:tcPr/>
                </a:tc>
                <a:tc>
                  <a:txBody>
                    <a:bodyPr/>
                    <a:lstStyle/>
                    <a:p>
                      <a:r>
                        <a:rPr lang="es-CL" sz="1400" dirty="0" err="1"/>
                        <a:t>Wednesday</a:t>
                      </a:r>
                      <a:r>
                        <a:rPr lang="es-CL" sz="1400" dirty="0"/>
                        <a:t>: Otra vez nos encontramos con un día de la semana.</a:t>
                      </a:r>
                    </a:p>
                  </a:txBody>
                  <a:tcPr/>
                </a:tc>
                <a:extLst>
                  <a:ext uri="{0D108BD9-81ED-4DB2-BD59-A6C34878D82A}">
                    <a16:rowId xmlns:a16="http://schemas.microsoft.com/office/drawing/2014/main" val="2935579658"/>
                  </a:ext>
                </a:extLst>
              </a:tr>
              <a:tr h="628636">
                <a:tc>
                  <a:txBody>
                    <a:bodyPr/>
                    <a:lstStyle/>
                    <a:p>
                      <a:r>
                        <a:rPr lang="en-US" sz="1400" b="0" i="0" kern="1200" dirty="0">
                          <a:solidFill>
                            <a:schemeClr val="dk1"/>
                          </a:solidFill>
                          <a:effectLst/>
                          <a:latin typeface="+mn-lt"/>
                          <a:ea typeface="+mn-ea"/>
                          <a:cs typeface="+mn-cs"/>
                        </a:rPr>
                        <a:t>The game is _____ 8:50</a:t>
                      </a:r>
                      <a:endParaRPr lang="es-CL" sz="1400" dirty="0"/>
                    </a:p>
                  </a:txBody>
                  <a:tcPr/>
                </a:tc>
                <a:tc>
                  <a:txBody>
                    <a:bodyPr/>
                    <a:lstStyle/>
                    <a:p>
                      <a:r>
                        <a:rPr lang="es-CL" sz="1400" dirty="0"/>
                        <a:t>at</a:t>
                      </a:r>
                    </a:p>
                  </a:txBody>
                  <a:tcPr/>
                </a:tc>
                <a:tc>
                  <a:txBody>
                    <a:bodyPr/>
                    <a:lstStyle/>
                    <a:p>
                      <a:r>
                        <a:rPr lang="es-CL" sz="1400" dirty="0"/>
                        <a:t>8:50: Usamos at para las horas</a:t>
                      </a:r>
                    </a:p>
                  </a:txBody>
                  <a:tcPr/>
                </a:tc>
                <a:extLst>
                  <a:ext uri="{0D108BD9-81ED-4DB2-BD59-A6C34878D82A}">
                    <a16:rowId xmlns:a16="http://schemas.microsoft.com/office/drawing/2014/main" val="2462958581"/>
                  </a:ext>
                </a:extLst>
              </a:tr>
              <a:tr h="628636">
                <a:tc>
                  <a:txBody>
                    <a:bodyPr/>
                    <a:lstStyle/>
                    <a:p>
                      <a:r>
                        <a:rPr lang="en-US" sz="1400" b="0" i="0" dirty="0">
                          <a:solidFill>
                            <a:srgbClr val="202124"/>
                          </a:solidFill>
                          <a:effectLst/>
                          <a:latin typeface="Google Sans"/>
                        </a:rPr>
                        <a:t>I will stay at home ____ the weekend</a:t>
                      </a:r>
                      <a:br>
                        <a:rPr lang="en-US" sz="1400" dirty="0"/>
                      </a:br>
                      <a:endParaRPr lang="es-CL" sz="1400" dirty="0"/>
                    </a:p>
                  </a:txBody>
                  <a:tcPr/>
                </a:tc>
                <a:tc>
                  <a:txBody>
                    <a:bodyPr/>
                    <a:lstStyle/>
                    <a:p>
                      <a:r>
                        <a:rPr lang="es-CL" sz="1400" dirty="0" err="1"/>
                        <a:t>On</a:t>
                      </a:r>
                      <a:r>
                        <a:rPr lang="es-CL" sz="1400" dirty="0"/>
                        <a:t>/at</a:t>
                      </a:r>
                    </a:p>
                  </a:txBody>
                  <a:tcPr/>
                </a:tc>
                <a:tc>
                  <a:txBody>
                    <a:bodyPr/>
                    <a:lstStyle/>
                    <a:p>
                      <a:r>
                        <a:rPr lang="es-CL" sz="1400" dirty="0" err="1"/>
                        <a:t>The</a:t>
                      </a:r>
                      <a:r>
                        <a:rPr lang="es-CL" sz="1400" dirty="0"/>
                        <a:t> </a:t>
                      </a:r>
                      <a:r>
                        <a:rPr lang="es-CL" sz="1400" dirty="0" err="1"/>
                        <a:t>weekend</a:t>
                      </a:r>
                      <a:r>
                        <a:rPr lang="es-CL" sz="1400" dirty="0"/>
                        <a:t>: Para referirnos al fin de semana, podemos usar </a:t>
                      </a:r>
                      <a:r>
                        <a:rPr lang="es-CL" sz="1400" dirty="0" err="1"/>
                        <a:t>on</a:t>
                      </a:r>
                      <a:r>
                        <a:rPr lang="es-CL" sz="1400" dirty="0"/>
                        <a:t> o at, por lo que ambas respuestas estaban correctas.</a:t>
                      </a:r>
                    </a:p>
                  </a:txBody>
                  <a:tcPr/>
                </a:tc>
                <a:extLst>
                  <a:ext uri="{0D108BD9-81ED-4DB2-BD59-A6C34878D82A}">
                    <a16:rowId xmlns:a16="http://schemas.microsoft.com/office/drawing/2014/main" val="1982948899"/>
                  </a:ext>
                </a:extLst>
              </a:tr>
            </a:tbl>
          </a:graphicData>
        </a:graphic>
      </p:graphicFrame>
    </p:spTree>
    <p:extLst>
      <p:ext uri="{BB962C8B-B14F-4D97-AF65-F5344CB8AC3E}">
        <p14:creationId xmlns:p14="http://schemas.microsoft.com/office/powerpoint/2010/main" val="149690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29E-1D0C-488B-BDB3-DF22395FB523}"/>
              </a:ext>
            </a:extLst>
          </p:cNvPr>
          <p:cNvSpPr>
            <a:spLocks noGrp="1"/>
          </p:cNvSpPr>
          <p:nvPr>
            <p:ph type="title"/>
          </p:nvPr>
        </p:nvSpPr>
        <p:spPr>
          <a:xfrm>
            <a:off x="1066800" y="642594"/>
            <a:ext cx="10058400" cy="982020"/>
          </a:xfrm>
        </p:spPr>
        <p:txBody>
          <a:bodyPr/>
          <a:lstStyle/>
          <a:p>
            <a:r>
              <a:rPr lang="es-CL" dirty="0"/>
              <a:t>Nuestra pregunta más baja.</a:t>
            </a:r>
          </a:p>
        </p:txBody>
      </p:sp>
      <p:sp>
        <p:nvSpPr>
          <p:cNvPr id="3" name="Content Placeholder 2">
            <a:extLst>
              <a:ext uri="{FF2B5EF4-FFF2-40B4-BE49-F238E27FC236}">
                <a16:creationId xmlns:a16="http://schemas.microsoft.com/office/drawing/2014/main" id="{865EA5DA-D6BE-4DCE-87F3-7060EE7C0AB1}"/>
              </a:ext>
            </a:extLst>
          </p:cNvPr>
          <p:cNvSpPr>
            <a:spLocks noGrp="1"/>
          </p:cNvSpPr>
          <p:nvPr>
            <p:ph idx="1"/>
          </p:nvPr>
        </p:nvSpPr>
        <p:spPr>
          <a:xfrm>
            <a:off x="798990" y="2581626"/>
            <a:ext cx="7474998" cy="3371118"/>
          </a:xfrm>
        </p:spPr>
        <p:txBody>
          <a:bodyPr/>
          <a:lstStyle/>
          <a:p>
            <a:r>
              <a:rPr lang="es-CL" dirty="0"/>
              <a:t>Debo decirles que la pregunta con menor cantidad de respuestas correctas era precisamente la que yo tenía en mente, debido a que contenía varios datos que los podían confundir.</a:t>
            </a:r>
          </a:p>
          <a:p>
            <a:r>
              <a:rPr lang="es-CL" dirty="0"/>
              <a:t>Si nos enfocamos solamente en el mes (</a:t>
            </a:r>
            <a:r>
              <a:rPr lang="es-CL" dirty="0" err="1"/>
              <a:t>July</a:t>
            </a:r>
            <a:r>
              <a:rPr lang="es-CL" dirty="0"/>
              <a:t>), podríamos pensar que la respuesta correcta era in. Lo mismo pasaba al enfocarnos en el año (1993), pero para obtener la respuesta correcta debíamos enfocarnos en todo, ya que el 27th nos indicaba que se estaba hablando de un día en particular. </a:t>
            </a:r>
          </a:p>
          <a:p>
            <a:pPr marL="0" indent="0">
              <a:buNone/>
            </a:pPr>
            <a:r>
              <a:rPr lang="es-CL" dirty="0"/>
              <a:t>El formato usado acá no es algo con lo que no hayamos trabajo antes, ya que al principio de cada una de nuestras clases, yo les pido el mes, el día y el año para anotar la fecha en la pizarra. Pensemos de acá en adelante en que cada vez que juntemos esos 3 datos, estamos hablando de un día en específico.</a:t>
            </a:r>
          </a:p>
        </p:txBody>
      </p:sp>
      <p:pic>
        <p:nvPicPr>
          <p:cNvPr id="4" name="Picture 3">
            <a:extLst>
              <a:ext uri="{FF2B5EF4-FFF2-40B4-BE49-F238E27FC236}">
                <a16:creationId xmlns:a16="http://schemas.microsoft.com/office/drawing/2014/main" id="{787BE06F-7974-4A32-AB12-1C77C2193605}"/>
              </a:ext>
            </a:extLst>
          </p:cNvPr>
          <p:cNvPicPr>
            <a:picLocks noChangeAspect="1"/>
          </p:cNvPicPr>
          <p:nvPr/>
        </p:nvPicPr>
        <p:blipFill>
          <a:blip r:embed="rId2"/>
          <a:stretch>
            <a:fillRect/>
          </a:stretch>
        </p:blipFill>
        <p:spPr>
          <a:xfrm>
            <a:off x="1153073" y="1757779"/>
            <a:ext cx="9948806" cy="592975"/>
          </a:xfrm>
          <a:prstGeom prst="rect">
            <a:avLst/>
          </a:prstGeom>
        </p:spPr>
      </p:pic>
      <p:pic>
        <p:nvPicPr>
          <p:cNvPr id="6" name="Picture 5">
            <a:extLst>
              <a:ext uri="{FF2B5EF4-FFF2-40B4-BE49-F238E27FC236}">
                <a16:creationId xmlns:a16="http://schemas.microsoft.com/office/drawing/2014/main" id="{4A14776B-84E9-45F5-9C70-C682FD38DDB2}"/>
              </a:ext>
            </a:extLst>
          </p:cNvPr>
          <p:cNvPicPr>
            <a:picLocks noChangeAspect="1"/>
          </p:cNvPicPr>
          <p:nvPr/>
        </p:nvPicPr>
        <p:blipFill>
          <a:blip r:embed="rId3"/>
          <a:stretch>
            <a:fillRect/>
          </a:stretch>
        </p:blipFill>
        <p:spPr>
          <a:xfrm>
            <a:off x="8273988" y="3472247"/>
            <a:ext cx="3327509" cy="2070000"/>
          </a:xfrm>
          <a:prstGeom prst="rect">
            <a:avLst/>
          </a:prstGeom>
        </p:spPr>
      </p:pic>
    </p:spTree>
    <p:extLst>
      <p:ext uri="{BB962C8B-B14F-4D97-AF65-F5344CB8AC3E}">
        <p14:creationId xmlns:p14="http://schemas.microsoft.com/office/powerpoint/2010/main" val="144954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7125-1888-409B-BBA3-ED4B929C2E1E}"/>
              </a:ext>
            </a:extLst>
          </p:cNvPr>
          <p:cNvSpPr>
            <a:spLocks noGrp="1"/>
          </p:cNvSpPr>
          <p:nvPr>
            <p:ph type="title"/>
          </p:nvPr>
        </p:nvSpPr>
        <p:spPr>
          <a:xfrm>
            <a:off x="676183" y="74423"/>
            <a:ext cx="10058400" cy="1371600"/>
          </a:xfrm>
        </p:spPr>
        <p:txBody>
          <a:bodyPr/>
          <a:lstStyle/>
          <a:p>
            <a:r>
              <a:rPr lang="es-CL" dirty="0"/>
              <a:t>Bujo </a:t>
            </a:r>
            <a:r>
              <a:rPr lang="es-CL" dirty="0" err="1"/>
              <a:t>examples</a:t>
            </a:r>
            <a:r>
              <a:rPr lang="es-CL" dirty="0"/>
              <a:t>.</a:t>
            </a:r>
          </a:p>
        </p:txBody>
      </p:sp>
      <p:sp>
        <p:nvSpPr>
          <p:cNvPr id="3" name="Content Placeholder 2">
            <a:extLst>
              <a:ext uri="{FF2B5EF4-FFF2-40B4-BE49-F238E27FC236}">
                <a16:creationId xmlns:a16="http://schemas.microsoft.com/office/drawing/2014/main" id="{1CEC47DD-4CC3-4C24-9FCC-A516971076C2}"/>
              </a:ext>
            </a:extLst>
          </p:cNvPr>
          <p:cNvSpPr>
            <a:spLocks noGrp="1"/>
          </p:cNvSpPr>
          <p:nvPr>
            <p:ph idx="1"/>
          </p:nvPr>
        </p:nvSpPr>
        <p:spPr>
          <a:xfrm>
            <a:off x="790114" y="1504188"/>
            <a:ext cx="6258756" cy="3920068"/>
          </a:xfrm>
        </p:spPr>
        <p:txBody>
          <a:bodyPr>
            <a:normAutofit/>
          </a:bodyPr>
          <a:lstStyle/>
          <a:p>
            <a:pPr marL="0" indent="0">
              <a:buNone/>
            </a:pPr>
            <a:r>
              <a:rPr lang="es-CL" dirty="0"/>
              <a:t>Para cerrar esta clase, les dejo ejemplos para el avance en la implementación de nuestro nuevo sistema de trabajo con el cuaderno.</a:t>
            </a:r>
          </a:p>
          <a:p>
            <a:pPr marL="0" indent="0">
              <a:buNone/>
            </a:pPr>
            <a:r>
              <a:rPr lang="es-CL" dirty="0"/>
              <a:t>En esta página, pueden ver un ejemplo que creé en un cuaderno digital de cómo organizar su información personal. No es necesario que usan la misma administración de espacio, colores o decoraciones. Pueden agregar sus propios recortes, cintas, dibujos, papel, etc.</a:t>
            </a:r>
          </a:p>
          <a:p>
            <a:pPr marL="0" indent="0">
              <a:buNone/>
            </a:pPr>
            <a:r>
              <a:rPr lang="es-CL" dirty="0"/>
              <a:t>Algo que los ayudará bastante como referencia para las separaciones y organizadores que agregarán más adelante es escribir la cantidad de cuadros verticales y horizontales de su cuaderno, marcando también el cuadro central de </a:t>
            </a:r>
            <a:r>
              <a:rPr lang="es-CL"/>
              <a:t>sus páginas.</a:t>
            </a:r>
            <a:endParaRPr lang="es-CL" dirty="0"/>
          </a:p>
          <a:p>
            <a:pPr marL="0" indent="0" algn="ctr">
              <a:buNone/>
            </a:pPr>
            <a:endParaRPr lang="es-CL" dirty="0"/>
          </a:p>
          <a:p>
            <a:pPr marL="0" indent="0">
              <a:buNone/>
            </a:pPr>
            <a:endParaRPr lang="es-CL" dirty="0"/>
          </a:p>
          <a:p>
            <a:pPr marL="0" indent="0">
              <a:buNone/>
            </a:pPr>
            <a:endParaRPr lang="es-CL" dirty="0"/>
          </a:p>
          <a:p>
            <a:pPr marL="0" indent="0">
              <a:buNone/>
            </a:pPr>
            <a:endParaRPr lang="es-CL" dirty="0"/>
          </a:p>
        </p:txBody>
      </p:sp>
      <p:pic>
        <p:nvPicPr>
          <p:cNvPr id="2050" name="Picture 2">
            <a:extLst>
              <a:ext uri="{FF2B5EF4-FFF2-40B4-BE49-F238E27FC236}">
                <a16:creationId xmlns:a16="http://schemas.microsoft.com/office/drawing/2014/main" id="{26ACB02A-CA3F-4FFE-AB3F-70B2931D0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393" y="326189"/>
            <a:ext cx="3875641" cy="620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78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{84DE8576-8C95-46CD-B0D5-036DEEEC7219}tf78438558</Template>
  <TotalTime>0</TotalTime>
  <Words>1376</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Garamond</vt:lpstr>
      <vt:lpstr>Google Sans</vt:lpstr>
      <vt:lpstr>SavonVTI</vt:lpstr>
      <vt:lpstr>8th Grade Unit 1- week 12</vt:lpstr>
      <vt:lpstr>Hello, kids!</vt:lpstr>
      <vt:lpstr>General Analysis</vt:lpstr>
      <vt:lpstr>¿Cuánta diferencia hay entre los resultados reales y los entregados por el formulario?</vt:lpstr>
      <vt:lpstr>Solucionario: Part 1</vt:lpstr>
      <vt:lpstr>Solucionario: Part 2 – Choose the odd one</vt:lpstr>
      <vt:lpstr>Solucionario: Part 3 – Complete.</vt:lpstr>
      <vt:lpstr>Nuestra pregunta más baja.</vt:lpstr>
      <vt:lpstr>Bujo examples.</vt:lpstr>
      <vt:lpstr>PowerPoint Presentation</vt:lpstr>
      <vt:lpstr>PowerPoint Presentation</vt:lpstr>
      <vt:lpstr>PowerPoint Presentation</vt:lpstr>
      <vt:lpstr>PowerPoint Presentation</vt:lpstr>
      <vt:lpstr>That’s all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2020-04-02T12:17:14Z</dcterms:created>
  <dcterms:modified xsi:type="dcterms:W3CDTF">2020-06-20T16:34:47Z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