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sldIdLst>
    <p:sldId id="256" r:id="rId2"/>
    <p:sldId id="257" r:id="rId3"/>
    <p:sldId id="261" r:id="rId4"/>
    <p:sldId id="265" r:id="rId5"/>
    <p:sldId id="263" r:id="rId6"/>
    <p:sldId id="264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F4F3"/>
    <a:srgbClr val="FFCCFF"/>
    <a:srgbClr val="008E40"/>
    <a:srgbClr val="3AB6FE"/>
    <a:srgbClr val="FF2525"/>
    <a:srgbClr val="FA53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94660"/>
  </p:normalViewPr>
  <p:slideViewPr>
    <p:cSldViewPr>
      <p:cViewPr varScale="1">
        <p:scale>
          <a:sx n="70" d="100"/>
          <a:sy n="70" d="100"/>
        </p:scale>
        <p:origin x="13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7DD32-83BF-4D62-8861-5375104C8E6C}" type="datetimeFigureOut">
              <a:rPr lang="es-ES" smtClean="0"/>
              <a:pPr/>
              <a:t>03/12/2020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2190A-4507-4F1D-83C3-067253A262D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0626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2190A-4507-4F1D-83C3-067253A262DE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4185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B711-DD65-4C66-9375-52C6F1380620}" type="datetimeFigureOut">
              <a:rPr lang="es-ES" smtClean="0"/>
              <a:pPr/>
              <a:t>03/12/2020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8886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B711-DD65-4C66-9375-52C6F1380620}" type="datetimeFigureOut">
              <a:rPr lang="es-ES" smtClean="0"/>
              <a:pPr/>
              <a:t>03/12/2020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233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B711-DD65-4C66-9375-52C6F1380620}" type="datetimeFigureOut">
              <a:rPr lang="es-ES" smtClean="0"/>
              <a:pPr/>
              <a:t>03/12/2020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472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B711-DD65-4C66-9375-52C6F1380620}" type="datetimeFigureOut">
              <a:rPr lang="es-ES" smtClean="0"/>
              <a:pPr/>
              <a:t>03/12/2020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90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B711-DD65-4C66-9375-52C6F1380620}" type="datetimeFigureOut">
              <a:rPr lang="es-ES" smtClean="0"/>
              <a:pPr/>
              <a:t>03/12/2020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2877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B711-DD65-4C66-9375-52C6F1380620}" type="datetimeFigureOut">
              <a:rPr lang="es-ES" smtClean="0"/>
              <a:pPr/>
              <a:t>03/12/2020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9804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B711-DD65-4C66-9375-52C6F1380620}" type="datetimeFigureOut">
              <a:rPr lang="es-ES" smtClean="0"/>
              <a:pPr/>
              <a:t>03/12/2020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3255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B711-DD65-4C66-9375-52C6F1380620}" type="datetimeFigureOut">
              <a:rPr lang="es-ES" smtClean="0"/>
              <a:pPr/>
              <a:t>03/12/2020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9603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B711-DD65-4C66-9375-52C6F1380620}" type="datetimeFigureOut">
              <a:rPr lang="es-ES" smtClean="0"/>
              <a:pPr/>
              <a:t>03/12/2020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0782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B711-DD65-4C66-9375-52C6F1380620}" type="datetimeFigureOut">
              <a:rPr lang="es-ES" smtClean="0"/>
              <a:pPr/>
              <a:t>03/12/2020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8872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B711-DD65-4C66-9375-52C6F1380620}" type="datetimeFigureOut">
              <a:rPr lang="es-ES" smtClean="0"/>
              <a:pPr/>
              <a:t>03/12/2020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661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5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DB711-DD65-4C66-9375-52C6F1380620}" type="datetimeFigureOut">
              <a:rPr lang="es-ES" smtClean="0"/>
              <a:pPr/>
              <a:t>03/12/2020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387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5800" y="4173433"/>
            <a:ext cx="7772400" cy="1071570"/>
          </a:xfrm>
        </p:spPr>
        <p:txBody>
          <a:bodyPr>
            <a:noAutofit/>
          </a:bodyPr>
          <a:lstStyle/>
          <a:p>
            <a:pPr algn="ctr"/>
            <a:r>
              <a:rPr lang="es-ES" sz="9600" b="1" dirty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Britannic Bold" panose="020B0903060703020204" pitchFamily="34" charset="0"/>
              </a:rPr>
              <a:t>Regalo Lector</a:t>
            </a:r>
          </a:p>
        </p:txBody>
      </p:sp>
      <p:pic>
        <p:nvPicPr>
          <p:cNvPr id="6" name="5 Imagen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29306"/>
            <a:ext cx="2539694" cy="928694"/>
          </a:xfrm>
          <a:prstGeom prst="rect">
            <a:avLst/>
          </a:prstGeom>
        </p:spPr>
      </p:pic>
      <p:pic>
        <p:nvPicPr>
          <p:cNvPr id="7" name="6 Imagen" descr="logocra202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2430" y="5780787"/>
            <a:ext cx="1071570" cy="1071570"/>
          </a:xfrm>
          <a:prstGeom prst="rect">
            <a:avLst/>
          </a:prstGeom>
        </p:spPr>
      </p:pic>
      <p:sp>
        <p:nvSpPr>
          <p:cNvPr id="11266" name="AutoShape 2" descr="PLANNER Y CALENDARIO AGOSTO 2019 (DESCARGABLE) – MOIX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268" name="AutoShape 4" descr="PLANNER Y CALENDARIO AGOSTO 2019 (DESCARGABLE) – MOIX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270" name="AutoShape 6" descr="PLANNER Y CALENDARIO AGOSTO 2019 (DESCARGABLE) – MOIX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3 Título"/>
          <p:cNvSpPr txBox="1">
            <a:spLocks/>
          </p:cNvSpPr>
          <p:nvPr/>
        </p:nvSpPr>
        <p:spPr>
          <a:xfrm>
            <a:off x="827584" y="4890784"/>
            <a:ext cx="7772400" cy="1071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anose="020B0903060703020204" pitchFamily="34" charset="0"/>
                <a:ea typeface="+mj-ea"/>
                <a:cs typeface="+mj-cs"/>
              </a:rPr>
              <a:t>A cargo de Claudia Kaempfe y Carolina</a:t>
            </a:r>
            <a:r>
              <a:rPr kumimoji="0" lang="es-ES" sz="28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anose="020B0903060703020204" pitchFamily="34" charset="0"/>
                <a:ea typeface="+mj-ea"/>
                <a:cs typeface="+mj-cs"/>
              </a:rPr>
              <a:t> Vargas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ritannic Bold" panose="020B0903060703020204" pitchFamily="34" charset="0"/>
              <a:ea typeface="+mj-ea"/>
              <a:cs typeface="+mj-cs"/>
            </a:endParaRPr>
          </a:p>
        </p:txBody>
      </p:sp>
      <p:pic>
        <p:nvPicPr>
          <p:cNvPr id="1026" name="Picture 2" descr="Descarga: Calendario Diciembre 2015 | IlustraIdea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144000" cy="3811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buNone/>
            </a:pPr>
            <a:endParaRPr lang="es-ES" sz="4000" dirty="0">
              <a:latin typeface="Elephant" pitchFamily="18" charset="0"/>
            </a:endParaRPr>
          </a:p>
          <a:p>
            <a:pPr>
              <a:buNone/>
            </a:pPr>
            <a:r>
              <a:rPr lang="es-ES" sz="4000" dirty="0">
                <a:latin typeface="Britannic Bold" panose="020B0903060703020204" pitchFamily="34" charset="0"/>
              </a:rPr>
              <a:t>Fecha:	</a:t>
            </a:r>
            <a:r>
              <a:rPr lang="es-ES" sz="4000" dirty="0" smtClean="0">
                <a:latin typeface="Britannic Bold" panose="020B0903060703020204" pitchFamily="34" charset="0"/>
              </a:rPr>
              <a:t>7 al 11 de </a:t>
            </a:r>
            <a:r>
              <a:rPr lang="es-ES" sz="4000" dirty="0" smtClean="0">
                <a:latin typeface="Britannic Bold" panose="020B0903060703020204" pitchFamily="34" charset="0"/>
              </a:rPr>
              <a:t>diciembre </a:t>
            </a:r>
            <a:endParaRPr lang="es-ES" sz="4000" dirty="0" smtClean="0">
              <a:latin typeface="Britannic Bold" panose="020B0903060703020204" pitchFamily="34" charset="0"/>
            </a:endParaRPr>
          </a:p>
          <a:p>
            <a:pPr>
              <a:buNone/>
            </a:pPr>
            <a:endParaRPr lang="es-ES" sz="4000" dirty="0" smtClean="0">
              <a:latin typeface="Britannic Bold" panose="020B0903060703020204" pitchFamily="34" charset="0"/>
            </a:endParaRPr>
          </a:p>
          <a:p>
            <a:pPr>
              <a:buNone/>
            </a:pPr>
            <a:r>
              <a:rPr lang="es-ES" sz="4000" dirty="0" smtClean="0">
                <a:latin typeface="Britannic Bold" panose="020B0903060703020204" pitchFamily="34" charset="0"/>
              </a:rPr>
              <a:t>Dirigido </a:t>
            </a:r>
            <a:r>
              <a:rPr lang="es-ES" sz="4000" dirty="0">
                <a:latin typeface="Britannic Bold" panose="020B0903060703020204" pitchFamily="34" charset="0"/>
              </a:rPr>
              <a:t>a :	</a:t>
            </a:r>
            <a:r>
              <a:rPr lang="es-ES" sz="4000" dirty="0">
                <a:latin typeface="Britannic Bold" panose="020B0903060703020204" pitchFamily="34" charset="0"/>
              </a:rPr>
              <a:t>7</a:t>
            </a:r>
            <a:r>
              <a:rPr lang="es-ES" sz="4000" dirty="0" smtClean="0">
                <a:latin typeface="Britannic Bold" panose="020B0903060703020204" pitchFamily="34" charset="0"/>
              </a:rPr>
              <a:t>° y 8°básico</a:t>
            </a:r>
            <a:r>
              <a:rPr lang="es-ES" sz="4000" dirty="0">
                <a:latin typeface="Britannic Bold" panose="020B0903060703020204" pitchFamily="34" charset="0"/>
              </a:rPr>
              <a:t/>
            </a:r>
            <a:br>
              <a:rPr lang="es-ES" sz="4000" dirty="0">
                <a:latin typeface="Britannic Bold" panose="020B0903060703020204" pitchFamily="34" charset="0"/>
              </a:rPr>
            </a:br>
            <a:endParaRPr lang="es-ES" sz="4000" dirty="0">
              <a:latin typeface="Britannic Bold" panose="020B0903060703020204" pitchFamily="34" charset="0"/>
            </a:endParaRPr>
          </a:p>
          <a:p>
            <a:pPr>
              <a:buNone/>
            </a:pPr>
            <a:r>
              <a:rPr lang="es-ES" sz="4000" dirty="0">
                <a:latin typeface="Britannic Bold" panose="020B0903060703020204" pitchFamily="34" charset="0"/>
              </a:rPr>
              <a:t>Objetivo: </a:t>
            </a:r>
            <a:r>
              <a:rPr lang="es-ES" sz="4000" dirty="0" smtClean="0">
                <a:latin typeface="Britannic Bold" panose="020B0903060703020204" pitchFamily="34" charset="0"/>
              </a:rPr>
              <a:t>Comprender </a:t>
            </a:r>
            <a:r>
              <a:rPr lang="es-ES" sz="4000" dirty="0">
                <a:latin typeface="Britannic Bold" panose="020B0903060703020204" pitchFamily="34" charset="0"/>
              </a:rPr>
              <a:t>textos literarios 			</a:t>
            </a:r>
            <a:r>
              <a:rPr lang="es-ES" sz="4000" dirty="0" smtClean="0">
                <a:latin typeface="Britannic Bold" panose="020B0903060703020204" pitchFamily="34" charset="0"/>
              </a:rPr>
              <a:t>	a </a:t>
            </a:r>
            <a:r>
              <a:rPr lang="es-ES" sz="4000" dirty="0">
                <a:latin typeface="Britannic Bold" panose="020B0903060703020204" pitchFamily="34" charset="0"/>
              </a:rPr>
              <a:t>partir de la escucha atenta 			</a:t>
            </a:r>
            <a:r>
              <a:rPr lang="es-ES" sz="4000" dirty="0" smtClean="0">
                <a:latin typeface="Britannic Bold" panose="020B0903060703020204" pitchFamily="34" charset="0"/>
              </a:rPr>
              <a:t>	y </a:t>
            </a:r>
            <a:r>
              <a:rPr lang="es-ES" sz="4000" dirty="0">
                <a:latin typeface="Britannic Bold" panose="020B0903060703020204" pitchFamily="34" charset="0"/>
              </a:rPr>
              <a:t>formular una opinión de lo 			</a:t>
            </a:r>
            <a:r>
              <a:rPr lang="es-ES" sz="4000" dirty="0" smtClean="0">
                <a:latin typeface="Britannic Bold" panose="020B0903060703020204" pitchFamily="34" charset="0"/>
              </a:rPr>
              <a:t>	leído</a:t>
            </a:r>
            <a:r>
              <a:rPr lang="es-ES" sz="4000" dirty="0">
                <a:latin typeface="Britannic Bold" panose="020B0903060703020204" pitchFamily="34" charset="0"/>
              </a:rPr>
              <a:t>.</a:t>
            </a:r>
            <a:endParaRPr lang="es-ES" sz="4000" dirty="0">
              <a:latin typeface="Cookie" pitchFamily="2" charset="0"/>
            </a:endParaRPr>
          </a:p>
          <a:p>
            <a:pPr>
              <a:buNone/>
            </a:pPr>
            <a:r>
              <a:rPr lang="es-ES" dirty="0">
                <a:latin typeface="Cookie" pitchFamily="2" charset="0"/>
              </a:rPr>
              <a:t>		</a:t>
            </a:r>
          </a:p>
          <a:p>
            <a:pPr>
              <a:buNone/>
            </a:pPr>
            <a:r>
              <a:rPr lang="es-ES" dirty="0">
                <a:latin typeface="Cookie" pitchFamily="2" charset="0"/>
              </a:rPr>
              <a:t>			</a:t>
            </a:r>
            <a:endParaRPr lang="es-ES" sz="3600" dirty="0">
              <a:latin typeface="Cookie" pitchFamily="2" charset="0"/>
            </a:endParaRPr>
          </a:p>
        </p:txBody>
      </p:sp>
      <p:pic>
        <p:nvPicPr>
          <p:cNvPr id="2" name="8 Imagen" descr="clase.png">
            <a:extLst>
              <a:ext uri="{FF2B5EF4-FFF2-40B4-BE49-F238E27FC236}">
                <a16:creationId xmlns:a16="http://schemas.microsoft.com/office/drawing/2014/main" xmlns="" id="{00A3401C-66A4-45C4-A418-7356C0BA60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2066" y="5337237"/>
            <a:ext cx="2921934" cy="14847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85786" y="0"/>
            <a:ext cx="7772400" cy="1785926"/>
          </a:xfrm>
        </p:spPr>
        <p:txBody>
          <a:bodyPr>
            <a:normAutofit/>
          </a:bodyPr>
          <a:lstStyle/>
          <a:p>
            <a:r>
              <a:rPr lang="es-ES" sz="6600" b="1" u="sng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Britannic Bold" panose="020B0903060703020204" pitchFamily="34" charset="0"/>
              </a:rPr>
              <a:t>Ruta de aprendizaje</a:t>
            </a:r>
            <a:r>
              <a:rPr lang="es-ES" sz="5400" u="sng" dirty="0">
                <a:solidFill>
                  <a:srgbClr val="002060"/>
                </a:solidFill>
                <a:latin typeface="Britannic Bold" panose="020B0903060703020204" pitchFamily="34" charset="0"/>
              </a:rPr>
              <a:t/>
            </a:r>
            <a:br>
              <a:rPr lang="es-ES" sz="5400" u="sng" dirty="0">
                <a:solidFill>
                  <a:srgbClr val="002060"/>
                </a:solidFill>
                <a:latin typeface="Britannic Bold" panose="020B0903060703020204" pitchFamily="34" charset="0"/>
              </a:rPr>
            </a:br>
            <a:endParaRPr lang="es-ES" sz="5400" u="sng" dirty="0">
              <a:solidFill>
                <a:srgbClr val="002060"/>
              </a:solidFill>
              <a:latin typeface="Britannic Bold" panose="020B0903060703020204" pitchFamily="34" charset="0"/>
            </a:endParaRPr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0" y="908720"/>
            <a:ext cx="8715404" cy="5040560"/>
          </a:xfrm>
        </p:spPr>
        <p:txBody>
          <a:bodyPr>
            <a:normAutofit/>
          </a:bodyPr>
          <a:lstStyle/>
          <a:p>
            <a:endParaRPr lang="es-ES" sz="3600" dirty="0">
              <a:solidFill>
                <a:schemeClr val="tx1"/>
              </a:solidFill>
              <a:latin typeface="Britannic Bold" panose="020B0903060703020204" pitchFamily="34" charset="0"/>
            </a:endParaRPr>
          </a:p>
          <a:p>
            <a:pPr marL="571500" indent="-571500">
              <a:buFont typeface="Wingdings" pitchFamily="2" charset="2"/>
              <a:buChar char="ü"/>
            </a:pPr>
            <a:r>
              <a:rPr lang="es-ES" sz="3200" dirty="0">
                <a:solidFill>
                  <a:schemeClr val="tx1"/>
                </a:solidFill>
                <a:latin typeface="Britannic Bold" panose="020B0903060703020204" pitchFamily="34" charset="0"/>
              </a:rPr>
              <a:t>Escuchar con atención el cuento </a:t>
            </a:r>
            <a:br>
              <a:rPr lang="es-ES" sz="3200" dirty="0">
                <a:solidFill>
                  <a:schemeClr val="tx1"/>
                </a:solidFill>
                <a:latin typeface="Britannic Bold" panose="020B0903060703020204" pitchFamily="34" charset="0"/>
              </a:rPr>
            </a:br>
            <a:r>
              <a:rPr lang="es-ES" sz="32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“</a:t>
            </a:r>
            <a:r>
              <a:rPr lang="es-ES" sz="3200" dirty="0" smtClean="0">
                <a:latin typeface="Britannic Bold" panose="020B0903060703020204" pitchFamily="34" charset="0"/>
              </a:rPr>
              <a:t>El regalo perdido de Papá Noel</a:t>
            </a:r>
            <a:r>
              <a:rPr lang="es-ES" sz="32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”</a:t>
            </a:r>
            <a:r>
              <a:rPr lang="es-ES" sz="3200" dirty="0">
                <a:solidFill>
                  <a:schemeClr val="tx1"/>
                </a:solidFill>
                <a:latin typeface="Britannic Bold" panose="020B0903060703020204" pitchFamily="34" charset="0"/>
              </a:rPr>
              <a:t/>
            </a:r>
            <a:br>
              <a:rPr lang="es-ES" sz="3200" dirty="0">
                <a:solidFill>
                  <a:schemeClr val="tx1"/>
                </a:solidFill>
                <a:latin typeface="Britannic Bold" panose="020B0903060703020204" pitchFamily="34" charset="0"/>
              </a:rPr>
            </a:br>
            <a:endParaRPr lang="es-ES" sz="3200" dirty="0">
              <a:solidFill>
                <a:schemeClr val="tx1"/>
              </a:solidFill>
              <a:latin typeface="Britannic Bold" panose="020B0903060703020204" pitchFamily="34" charset="0"/>
            </a:endParaRPr>
          </a:p>
          <a:p>
            <a:pPr marL="571500" indent="-571500">
              <a:buFont typeface="Wingdings" pitchFamily="2" charset="2"/>
              <a:buChar char="ü"/>
            </a:pPr>
            <a:r>
              <a:rPr lang="es-ES" sz="3200" dirty="0">
                <a:solidFill>
                  <a:schemeClr val="tx1"/>
                </a:solidFill>
                <a:latin typeface="Britannic Bold" panose="020B0903060703020204" pitchFamily="34" charset="0"/>
              </a:rPr>
              <a:t>Desarrollar actividad para evaluar lo aprendido</a:t>
            </a:r>
            <a:r>
              <a:rPr lang="es-ES" sz="32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.</a:t>
            </a:r>
            <a:endParaRPr lang="es-ES" sz="3200" dirty="0" smtClean="0">
              <a:solidFill>
                <a:schemeClr val="tx1"/>
              </a:solidFill>
              <a:latin typeface="Britannic Bold" panose="020B0903060703020204" pitchFamily="34" charset="0"/>
            </a:endParaRPr>
          </a:p>
          <a:p>
            <a:pPr marL="571500" indent="-571500">
              <a:buFont typeface="Wingdings" pitchFamily="2" charset="2"/>
              <a:buChar char="ü"/>
            </a:pPr>
            <a:r>
              <a:rPr lang="es-ES" sz="3200" dirty="0" smtClean="0">
                <a:solidFill>
                  <a:srgbClr val="FF0000"/>
                </a:solidFill>
                <a:latin typeface="Britannic Bold" panose="020B0903060703020204" pitchFamily="34" charset="0"/>
              </a:rPr>
              <a:t>Para esta clase </a:t>
            </a:r>
            <a:r>
              <a:rPr lang="es-ES" sz="3200" dirty="0" smtClean="0">
                <a:solidFill>
                  <a:srgbClr val="FF0000"/>
                </a:solidFill>
                <a:latin typeface="Britannic Bold" panose="020B0903060703020204" pitchFamily="34" charset="0"/>
              </a:rPr>
              <a:t>necesitaras:</a:t>
            </a:r>
          </a:p>
          <a:p>
            <a:r>
              <a:rPr lang="es-ES" sz="3200" dirty="0" smtClean="0">
                <a:solidFill>
                  <a:srgbClr val="FF0000"/>
                </a:solidFill>
                <a:latin typeface="Britannic Bold" panose="020B0903060703020204" pitchFamily="34" charset="0"/>
              </a:rPr>
              <a:t>Cuaderno correspondiente y lápices.</a:t>
            </a:r>
            <a:endParaRPr lang="es-ES" sz="3200" dirty="0" smtClean="0">
              <a:solidFill>
                <a:srgbClr val="FF0000"/>
              </a:solidFill>
              <a:latin typeface="Britannic Bold" panose="020B0903060703020204" pitchFamily="34" charset="0"/>
            </a:endParaRPr>
          </a:p>
          <a:p>
            <a:endParaRPr lang="es-ES" sz="3200" dirty="0">
              <a:solidFill>
                <a:srgbClr val="FF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14338" name="AutoShape 2" descr="micrófono apagado - Iconos gratis de herramientas y utensili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9" name="8 Imagen" descr="clas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2" y="5231773"/>
            <a:ext cx="3876930" cy="16262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148" name="AutoShape 4" descr="Lápices Del Color En Una Hoja En Blanco Imagen de archivo - Imagen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152" name="AutoShape 8" descr="Filas De Lápices De Colores Sobre Una Hoja De Cuaderno Ajustado En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154" name="AutoShape 10" descr="Filas De Lápices De Colores Sobre Una Hoja De Cuaderno Ajustado En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156" name="AutoShape 12" descr="Fila De Lápices De Colores En Una Hoja De Cuaderno Forrado En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10 Ideas que funcionan para tus concursos de Navid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395536" y="2205588"/>
            <a:ext cx="3168352" cy="2446824"/>
          </a:xfrm>
          <a:prstGeom prst="rect">
            <a:avLst/>
          </a:prstGeom>
          <a:solidFill>
            <a:srgbClr val="E9F4F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sz="1700" b="1" dirty="0" smtClean="0"/>
              <a:t>Esta navidad será diferente para muchos.</a:t>
            </a:r>
          </a:p>
          <a:p>
            <a:pPr algn="ctr"/>
            <a:r>
              <a:rPr lang="es-CL" sz="1700" b="1" dirty="0" smtClean="0"/>
              <a:t>Hay familias que están lejos, otros han perdido algún familiar, algunos lo pasarán solos.</a:t>
            </a:r>
          </a:p>
          <a:p>
            <a:pPr algn="ctr"/>
            <a:r>
              <a:rPr lang="es-CL" sz="1700" b="1" dirty="0" smtClean="0"/>
              <a:t>Por eso, lo más importante esta navidad es agradecer lo que tenemos y dar amor, que es el mejor regalo.</a:t>
            </a:r>
          </a:p>
        </p:txBody>
      </p:sp>
    </p:spTree>
    <p:extLst>
      <p:ext uri="{BB962C8B-B14F-4D97-AF65-F5344CB8AC3E}">
        <p14:creationId xmlns:p14="http://schemas.microsoft.com/office/powerpoint/2010/main" val="3756029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 txBox="1">
            <a:spLocks/>
          </p:cNvSpPr>
          <p:nvPr/>
        </p:nvSpPr>
        <p:spPr>
          <a:xfrm>
            <a:off x="755576" y="188640"/>
            <a:ext cx="7772400" cy="126876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6000" b="1" u="sng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Britannic Bold" panose="020B0903060703020204" pitchFamily="34" charset="0"/>
              </a:rPr>
              <a:t>Hora del cuento</a:t>
            </a:r>
            <a:endParaRPr lang="es-ES" sz="6000" u="sng" dirty="0">
              <a:ln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  <a:latin typeface="Britannic Bold" panose="020B0903060703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114" y="1268760"/>
            <a:ext cx="5725324" cy="4544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16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Título"/>
          <p:cNvSpPr txBox="1">
            <a:spLocks/>
          </p:cNvSpPr>
          <p:nvPr/>
        </p:nvSpPr>
        <p:spPr>
          <a:xfrm>
            <a:off x="1027162" y="23286"/>
            <a:ext cx="6378502" cy="90872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5400" b="1" u="sng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Britannic Bold" panose="020B0903060703020204" pitchFamily="34" charset="0"/>
              </a:rPr>
              <a:t>Actividad</a:t>
            </a:r>
            <a:endParaRPr lang="es-ES" sz="5400" u="sng" dirty="0">
              <a:ln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4 Título"/>
          <p:cNvSpPr txBox="1">
            <a:spLocks/>
          </p:cNvSpPr>
          <p:nvPr/>
        </p:nvSpPr>
        <p:spPr>
          <a:xfrm>
            <a:off x="0" y="980728"/>
            <a:ext cx="9138533" cy="267210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2800" dirty="0" smtClean="0">
              <a:latin typeface="Britannic Bold" panose="020B0903060703020204" pitchFamily="34" charset="0"/>
            </a:endParaRPr>
          </a:p>
        </p:txBody>
      </p:sp>
      <p:sp>
        <p:nvSpPr>
          <p:cNvPr id="5" name="5 Subtítulo"/>
          <p:cNvSpPr txBox="1">
            <a:spLocks/>
          </p:cNvSpPr>
          <p:nvPr/>
        </p:nvSpPr>
        <p:spPr>
          <a:xfrm>
            <a:off x="0" y="908720"/>
            <a:ext cx="8715404" cy="5040560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s-ES" sz="3600" dirty="0" smtClean="0">
              <a:latin typeface="Britannic Bold" panose="020B0903060703020204" pitchFamily="34" charset="0"/>
            </a:endParaRPr>
          </a:p>
        </p:txBody>
      </p:sp>
      <p:sp>
        <p:nvSpPr>
          <p:cNvPr id="7" name="5 Subtítulo"/>
          <p:cNvSpPr txBox="1">
            <a:spLocks/>
          </p:cNvSpPr>
          <p:nvPr/>
        </p:nvSpPr>
        <p:spPr>
          <a:xfrm>
            <a:off x="211564" y="836712"/>
            <a:ext cx="8715404" cy="3231976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2800" dirty="0" smtClean="0">
                <a:latin typeface="Britannic Bold" panose="020B0903060703020204" pitchFamily="34" charset="0"/>
              </a:rPr>
              <a:t>Recuerda escribir fecha y título </a:t>
            </a:r>
            <a:br>
              <a:rPr lang="es-ES" sz="2800" dirty="0" smtClean="0">
                <a:latin typeface="Britannic Bold" panose="020B0903060703020204" pitchFamily="34" charset="0"/>
              </a:rPr>
            </a:br>
            <a:r>
              <a:rPr lang="es-ES" sz="2800" dirty="0" smtClean="0">
                <a:latin typeface="Britannic Bold" panose="020B0903060703020204" pitchFamily="34" charset="0"/>
              </a:rPr>
              <a:t>“Regalo lector”</a:t>
            </a:r>
          </a:p>
          <a:p>
            <a:pPr marL="0" indent="0" algn="ctr">
              <a:buNone/>
            </a:pPr>
            <a:r>
              <a:rPr lang="es-ES" sz="2800" dirty="0" smtClean="0">
                <a:latin typeface="Britannic Bold" panose="020B0903060703020204" pitchFamily="34" charset="0"/>
              </a:rPr>
              <a:t>Crea una acróstico con la palabra </a:t>
            </a:r>
          </a:p>
          <a:p>
            <a:pPr marL="0" indent="0" algn="ctr">
              <a:buNone/>
            </a:pPr>
            <a:r>
              <a:rPr lang="es-ES" sz="2800" dirty="0" smtClean="0">
                <a:latin typeface="Britannic Bold" panose="020B0903060703020204" pitchFamily="34" charset="0"/>
              </a:rPr>
              <a:t>NAVIDAD.</a:t>
            </a:r>
          </a:p>
          <a:p>
            <a:pPr marL="0" indent="0" algn="ctr">
              <a:buNone/>
            </a:pPr>
            <a:r>
              <a:rPr lang="es-ES" sz="2800" dirty="0" smtClean="0">
                <a:latin typeface="Britannic Bold" panose="020B0903060703020204" pitchFamily="34" charset="0"/>
              </a:rPr>
              <a:t>Recuerda que un acróstico es expresar un mensaje a partir de una palabra en forma vertical.</a:t>
            </a:r>
          </a:p>
        </p:txBody>
      </p:sp>
      <p:sp>
        <p:nvSpPr>
          <p:cNvPr id="9" name="Rectángulo 8"/>
          <p:cNvSpPr/>
          <p:nvPr/>
        </p:nvSpPr>
        <p:spPr>
          <a:xfrm>
            <a:off x="4511941" y="3425215"/>
            <a:ext cx="455573" cy="35394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</a:rPr>
              <a:t>N</a:t>
            </a:r>
          </a:p>
          <a:p>
            <a:pPr algn="ctr"/>
            <a:r>
              <a:rPr lang="es-ES" sz="3200" b="1" cap="none" spc="0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A</a:t>
            </a:r>
          </a:p>
          <a:p>
            <a:pPr algn="ctr"/>
            <a:r>
              <a:rPr lang="es-ES" sz="32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</a:rPr>
              <a:t>V</a:t>
            </a:r>
          </a:p>
          <a:p>
            <a:pPr algn="ctr"/>
            <a:r>
              <a:rPr lang="es-ES" sz="3200" b="1" cap="none" spc="0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I</a:t>
            </a:r>
          </a:p>
          <a:p>
            <a:pPr algn="ctr"/>
            <a:r>
              <a:rPr lang="es-ES" sz="32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</a:rPr>
              <a:t>D</a:t>
            </a:r>
          </a:p>
          <a:p>
            <a:pPr algn="ctr"/>
            <a:r>
              <a:rPr lang="es-ES" sz="3200" b="1" cap="none" spc="0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A</a:t>
            </a:r>
          </a:p>
          <a:p>
            <a:pPr algn="ctr"/>
            <a:r>
              <a:rPr lang="es-ES" sz="32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</a:rPr>
              <a:t>D</a:t>
            </a:r>
            <a:endParaRPr lang="es-ES" sz="32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3589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5904255"/>
            <a:ext cx="2285984" cy="835919"/>
          </a:xfrm>
          <a:prstGeom prst="rect">
            <a:avLst/>
          </a:prstGeom>
        </p:spPr>
      </p:pic>
      <p:pic>
        <p:nvPicPr>
          <p:cNvPr id="7" name="6 Imagen" descr="logocra202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90" y="5786430"/>
            <a:ext cx="1071570" cy="1071570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39675"/>
            <a:ext cx="6019800" cy="5994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1916</TotalTime>
  <Words>84</Words>
  <Application>Microsoft Office PowerPoint</Application>
  <PresentationFormat>Presentación en pantalla (4:3)</PresentationFormat>
  <Paragraphs>32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Arial</vt:lpstr>
      <vt:lpstr>Britannic Bold</vt:lpstr>
      <vt:lpstr>Calibri</vt:lpstr>
      <vt:lpstr>Calibri Light</vt:lpstr>
      <vt:lpstr>Cookie</vt:lpstr>
      <vt:lpstr>Elephant</vt:lpstr>
      <vt:lpstr>Wingdings</vt:lpstr>
      <vt:lpstr>Tema de Office</vt:lpstr>
      <vt:lpstr>Regalo Lector</vt:lpstr>
      <vt:lpstr>Presentación de PowerPoint</vt:lpstr>
      <vt:lpstr>Ruta de aprendizaje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Regalo lector prof: Claudia Kae</dc:title>
  <dc:creator>Biblioteca</dc:creator>
  <cp:lastModifiedBy>Usuario</cp:lastModifiedBy>
  <cp:revision>171</cp:revision>
  <dcterms:created xsi:type="dcterms:W3CDTF">2020-08-06T13:00:25Z</dcterms:created>
  <dcterms:modified xsi:type="dcterms:W3CDTF">2020-12-03T14:17:22Z</dcterms:modified>
</cp:coreProperties>
</file>