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62" r:id="rId5"/>
    <p:sldId id="307" r:id="rId6"/>
    <p:sldId id="308" r:id="rId7"/>
    <p:sldId id="311" r:id="rId8"/>
    <p:sldId id="313" r:id="rId9"/>
    <p:sldId id="321" r:id="rId10"/>
    <p:sldId id="322" r:id="rId11"/>
    <p:sldId id="272" r:id="rId12"/>
    <p:sldId id="315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065" y="5080902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baseline="30000" dirty="0">
                <a:solidFill>
                  <a:schemeClr val="tx1"/>
                </a:solidFill>
              </a:rPr>
              <a:t>7</a:t>
            </a:r>
            <a:r>
              <a:rPr lang="en-US" sz="4400" baseline="30000">
                <a:solidFill>
                  <a:schemeClr val="tx1"/>
                </a:solidFill>
              </a:rPr>
              <a:t>th</a:t>
            </a:r>
            <a:r>
              <a:rPr lang="en-US" sz="440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Grade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week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87" y="6323803"/>
            <a:ext cx="4775075" cy="559656"/>
          </a:xfrm>
        </p:spPr>
        <p:txBody>
          <a:bodyPr>
            <a:normAutofit fontScale="55000" lnSpcReduction="20000"/>
          </a:bodyPr>
          <a:lstStyle/>
          <a:p>
            <a:r>
              <a:rPr lang="en-US" sz="3100" dirty="0" err="1">
                <a:solidFill>
                  <a:schemeClr val="tx1"/>
                </a:solidFill>
              </a:rPr>
              <a:t>Bastián</a:t>
            </a:r>
            <a:r>
              <a:rPr lang="en-US" sz="3100" dirty="0">
                <a:solidFill>
                  <a:schemeClr val="tx1"/>
                </a:solidFill>
              </a:rPr>
              <a:t> González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/>
              <a:t>teacherbastiangonzalez@gmail.com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2F25BA2C-BFA1-40D2-A481-D2681FF96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33" y="207717"/>
            <a:ext cx="1784412" cy="155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C70710FA-4192-4BD1-A615-A8E62FABFD93}"/>
              </a:ext>
            </a:extLst>
          </p:cNvPr>
          <p:cNvSpPr/>
          <p:nvPr/>
        </p:nvSpPr>
        <p:spPr>
          <a:xfrm>
            <a:off x="4957674" y="531199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</p:spTree>
    <p:extLst>
      <p:ext uri="{BB962C8B-B14F-4D97-AF65-F5344CB8AC3E}">
        <p14:creationId xmlns:p14="http://schemas.microsoft.com/office/powerpoint/2010/main" val="8625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4E03-DBC0-47E0-8EF8-89DD89D2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0" y="794552"/>
            <a:ext cx="3835155" cy="5695025"/>
          </a:xfrm>
        </p:spPr>
        <p:txBody>
          <a:bodyPr/>
          <a:lstStyle/>
          <a:p>
            <a:r>
              <a:rPr lang="es-CL" dirty="0"/>
              <a:t>El </a:t>
            </a:r>
            <a:r>
              <a:rPr lang="es-CL" dirty="0" err="1"/>
              <a:t>future</a:t>
            </a:r>
            <a:r>
              <a:rPr lang="es-CL" dirty="0"/>
              <a:t> log será el espacio que usaremos para anotar fechas y acontecimientos importantes que vendrán a lo largo del año.</a:t>
            </a:r>
          </a:p>
          <a:p>
            <a:r>
              <a:rPr lang="es-CL" dirty="0"/>
              <a:t>Para crear mi </a:t>
            </a:r>
            <a:r>
              <a:rPr lang="es-CL" dirty="0" err="1"/>
              <a:t>future</a:t>
            </a:r>
            <a:r>
              <a:rPr lang="es-CL" dirty="0"/>
              <a:t> log, conté la cantidad de cuadros que me quedaban libres bajo el título (36) y lo dividí en 3 para poder dejar un espacio equitativo para los 6 meses que nos quedan del año.</a:t>
            </a:r>
          </a:p>
          <a:p>
            <a:r>
              <a:rPr lang="es-CL" dirty="0"/>
              <a:t>Por ahora, solamente anoté los feriados de cada mes y mi cumpleaños.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0233CD-31D1-45B2-8FF1-975A0E44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" y="581487"/>
            <a:ext cx="3556754" cy="5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0F345AB-12AF-4F48-8DA5-EDE22878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21" y="574801"/>
            <a:ext cx="3556754" cy="5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0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F61B-6D9E-4EFD-B17A-6114ADA3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85421"/>
            <a:ext cx="5600330" cy="496732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Para la hoja del vocabulario, cree 4 ejemplos distintos para poder organizar nuestras palabras: </a:t>
            </a:r>
          </a:p>
          <a:p>
            <a:r>
              <a:rPr lang="es-CL" dirty="0"/>
              <a:t>En un cuadro</a:t>
            </a:r>
          </a:p>
          <a:p>
            <a:r>
              <a:rPr lang="es-CL" dirty="0"/>
              <a:t>Un listado o punteo simple</a:t>
            </a:r>
          </a:p>
          <a:p>
            <a:r>
              <a:rPr lang="es-CL" dirty="0"/>
              <a:t>En burbujas</a:t>
            </a:r>
          </a:p>
          <a:p>
            <a:r>
              <a:rPr lang="es-CL" dirty="0"/>
              <a:t>Creando figuras</a:t>
            </a:r>
          </a:p>
          <a:p>
            <a:pPr marL="0" indent="0">
              <a:buNone/>
            </a:pPr>
            <a:r>
              <a:rPr lang="es-CL" dirty="0"/>
              <a:t>La forma que escojan para poder organizar su vocabulario es una decisión personal, por lo que pueden usar alguno de los ejemplos que les dejé acá o buscar su propia forma.</a:t>
            </a:r>
          </a:p>
          <a:p>
            <a:pPr marL="0" indent="0">
              <a:buNone/>
            </a:pPr>
            <a:r>
              <a:rPr lang="es-CL" dirty="0"/>
              <a:t>Consideren bien el espacio de su cuaderno para hacer esto.</a:t>
            </a:r>
          </a:p>
          <a:p>
            <a:endParaRPr lang="es-C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CFB810F-1322-4311-8F97-7AAE8294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9" y="323902"/>
            <a:ext cx="3878497" cy="62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BD0F-F8EE-45E0-9790-B8595C9B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346" y="2103120"/>
            <a:ext cx="6650854" cy="3849624"/>
          </a:xfrm>
        </p:spPr>
        <p:txBody>
          <a:bodyPr/>
          <a:lstStyle/>
          <a:p>
            <a:r>
              <a:rPr lang="es-CL" dirty="0"/>
              <a:t>Para la sección de reglas, les muestro el ejemplo de 2 contenidos que nos servirán siempre al estudiar el inglés: Las formas del verbo Be y el uso de los pronombres personales.</a:t>
            </a:r>
            <a:br>
              <a:rPr lang="es-CL" dirty="0"/>
            </a:br>
            <a:br>
              <a:rPr lang="es-CL" dirty="0"/>
            </a:br>
            <a:r>
              <a:rPr lang="es-CL" dirty="0"/>
              <a:t>Para todas las reglas que trabajemos durante el año, ustedes podrán adaptar cualquier tipo de cuadro de resumen de internet o sus apuntes de la forma que más les acomode.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Recuerden que todo lo que anotemos será en base a nuestras necesidades.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C43876B-C2B5-48B4-8955-74B6B660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5" y="563732"/>
            <a:ext cx="3578932" cy="57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9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654D658-04F8-4B9D-AEB5-230EB6F5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That’s all for today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9E1F909C-373A-43D1-8157-75E0306A7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/>
          <a:p>
            <a:r>
              <a:rPr lang="en-US" dirty="0" err="1"/>
              <a:t>Cerramos</a:t>
            </a:r>
            <a:r>
              <a:rPr lang="en-US" dirty="0"/>
              <a:t> </a:t>
            </a:r>
            <a:r>
              <a:rPr lang="en-US" dirty="0" err="1"/>
              <a:t>así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de hoy. </a:t>
            </a:r>
            <a:br>
              <a:rPr lang="en-US" dirty="0"/>
            </a:br>
            <a:r>
              <a:rPr lang="en-US" dirty="0" err="1"/>
              <a:t>Recuerden</a:t>
            </a:r>
            <a:r>
              <a:rPr lang="en-US" dirty="0"/>
              <a:t> preparer sus </a:t>
            </a:r>
            <a:r>
              <a:rPr lang="en-US" dirty="0" err="1"/>
              <a:t>Bujo</a:t>
            </a:r>
            <a:r>
              <a:rPr lang="en-US" dirty="0"/>
              <a:t> para el </a:t>
            </a:r>
            <a:r>
              <a:rPr lang="en-US" dirty="0" err="1"/>
              <a:t>comienzo</a:t>
            </a:r>
            <a:r>
              <a:rPr lang="en-US" dirty="0"/>
              <a:t> del </a:t>
            </a:r>
            <a:r>
              <a:rPr lang="en-US" dirty="0" err="1"/>
              <a:t>mes</a:t>
            </a:r>
            <a:r>
              <a:rPr lang="en-US" dirty="0"/>
              <a:t> de Julio, para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sacarle</a:t>
            </a:r>
            <a:r>
              <a:rPr lang="en-US" dirty="0"/>
              <a:t> el mayor </a:t>
            </a:r>
            <a:r>
              <a:rPr lang="en-US" dirty="0" err="1"/>
              <a:t>provecho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Recuerden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resguardo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semana</a:t>
            </a:r>
            <a:r>
              <a:rPr lang="en-US" dirty="0"/>
              <a:t> de </a:t>
            </a:r>
            <a:r>
              <a:rPr lang="en-US" dirty="0" err="1"/>
              <a:t>cuarentena</a:t>
            </a:r>
            <a:r>
              <a:rPr lang="en-US" dirty="0"/>
              <a:t> y </a:t>
            </a:r>
            <a:r>
              <a:rPr lang="en-US" dirty="0" err="1"/>
              <a:t>ojalá</a:t>
            </a:r>
            <a:r>
              <a:rPr lang="en-US" dirty="0"/>
              <a:t> </a:t>
            </a:r>
            <a:r>
              <a:rPr lang="en-US" dirty="0" err="1"/>
              <a:t>podamos</a:t>
            </a:r>
            <a:r>
              <a:rPr lang="en-US" dirty="0"/>
              <a:t> </a:t>
            </a:r>
            <a:r>
              <a:rPr lang="en-US" dirty="0" err="1"/>
              <a:t>vernos</a:t>
            </a:r>
            <a:r>
              <a:rPr lang="en-US" dirty="0"/>
              <a:t> lo antes </a:t>
            </a:r>
            <a:r>
              <a:rPr lang="en-US" dirty="0" err="1"/>
              <a:t>posible</a:t>
            </a:r>
            <a:r>
              <a:rPr lang="en-US" dirty="0"/>
              <a:t>.</a:t>
            </a:r>
          </a:p>
          <a:p>
            <a:r>
              <a:rPr lang="en-US" b="1" dirty="0"/>
              <a:t>Goodbye</a:t>
            </a:r>
            <a:r>
              <a:rPr lang="en-US" dirty="0"/>
              <a:t>! </a:t>
            </a:r>
          </a:p>
        </p:txBody>
      </p:sp>
      <p:pic>
        <p:nvPicPr>
          <p:cNvPr id="1026" name="Picture 2" descr="Digimon Adventure Tri.-Same but different “Igual pero diferente” | GGS">
            <a:extLst>
              <a:ext uri="{FF2B5EF4-FFF2-40B4-BE49-F238E27FC236}">
                <a16:creationId xmlns:a16="http://schemas.microsoft.com/office/drawing/2014/main" id="{091672FA-C57C-4C69-BF64-CDD4E877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217191"/>
            <a:ext cx="4663440" cy="35208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099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4D68-D03A-4FCD-BE63-67BD2095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4" y="92178"/>
            <a:ext cx="10058400" cy="1371600"/>
          </a:xfrm>
        </p:spPr>
        <p:txBody>
          <a:bodyPr/>
          <a:lstStyle/>
          <a:p>
            <a:r>
              <a:rPr lang="es-CL" dirty="0" err="1"/>
              <a:t>Hello</a:t>
            </a:r>
            <a:r>
              <a:rPr lang="es-CL" dirty="0"/>
              <a:t>, </a:t>
            </a:r>
            <a:r>
              <a:rPr lang="es-CL" dirty="0" err="1"/>
              <a:t>kids</a:t>
            </a:r>
            <a:r>
              <a:rPr lang="es-CL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55ECB-0581-42D8-BA17-7D8C3D14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340528"/>
            <a:ext cx="5539666" cy="4296792"/>
          </a:xfrm>
        </p:spPr>
        <p:txBody>
          <a:bodyPr/>
          <a:lstStyle/>
          <a:p>
            <a:r>
              <a:rPr lang="es-CL" dirty="0" err="1"/>
              <a:t>This</a:t>
            </a:r>
            <a:r>
              <a:rPr lang="es-CL" dirty="0"/>
              <a:t> </a:t>
            </a:r>
            <a:r>
              <a:rPr lang="es-CL" dirty="0" err="1"/>
              <a:t>week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are </a:t>
            </a:r>
            <a:r>
              <a:rPr lang="es-CL" dirty="0" err="1"/>
              <a:t>going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evaluation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had</a:t>
            </a:r>
            <a:r>
              <a:rPr lang="es-CL" dirty="0"/>
              <a:t> </a:t>
            </a:r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week</a:t>
            </a:r>
            <a:r>
              <a:rPr lang="es-CL" dirty="0"/>
              <a:t>. Para eso, veremos cada una de las secciones de la evaluación, acompañados del solucionario y la explicación para ellas. </a:t>
            </a:r>
          </a:p>
          <a:p>
            <a:r>
              <a:rPr lang="es-CL" dirty="0"/>
              <a:t>Además, al final de este </a:t>
            </a:r>
            <a:r>
              <a:rPr lang="es-CL" dirty="0" err="1"/>
              <a:t>ppt</a:t>
            </a:r>
            <a:r>
              <a:rPr lang="es-CL" dirty="0"/>
              <a:t>, les dejaré los ejemplos del </a:t>
            </a:r>
            <a:r>
              <a:rPr lang="es-CL" dirty="0" err="1"/>
              <a:t>BuJo</a:t>
            </a:r>
            <a:r>
              <a:rPr lang="es-CL" dirty="0"/>
              <a:t> para que vayan desde ya trabajando en su vocabulario.</a:t>
            </a:r>
          </a:p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test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prepositions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time</a:t>
            </a:r>
          </a:p>
          <a:p>
            <a:pPr marL="274320" lvl="1" indent="0">
              <a:buNone/>
            </a:pPr>
            <a:r>
              <a:rPr lang="es-CL" dirty="0" err="1"/>
              <a:t>Parts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class</a:t>
            </a:r>
            <a:r>
              <a:rPr lang="es-CL" dirty="0"/>
              <a:t>.</a:t>
            </a:r>
          </a:p>
          <a:p>
            <a:pPr lvl="1"/>
            <a:r>
              <a:rPr lang="es-CL" dirty="0"/>
              <a:t>General análisis</a:t>
            </a:r>
          </a:p>
          <a:p>
            <a:pPr lvl="1"/>
            <a:r>
              <a:rPr lang="es-CL" dirty="0" err="1"/>
              <a:t>Part</a:t>
            </a:r>
            <a:r>
              <a:rPr lang="es-CL" dirty="0"/>
              <a:t> I – II – II</a:t>
            </a:r>
          </a:p>
          <a:p>
            <a:pPr lvl="1"/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question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lowest</a:t>
            </a:r>
            <a:r>
              <a:rPr lang="es-CL" dirty="0"/>
              <a:t> score</a:t>
            </a:r>
          </a:p>
          <a:p>
            <a:pPr lvl="1"/>
            <a:r>
              <a:rPr lang="es-CL" dirty="0"/>
              <a:t>Bujo </a:t>
            </a:r>
            <a:r>
              <a:rPr lang="es-CL" dirty="0" err="1"/>
              <a:t>examples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6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7770-2322-45CA-92E3-E736CA8B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General </a:t>
            </a:r>
            <a:r>
              <a:rPr lang="es-CL" dirty="0" err="1"/>
              <a:t>Analysis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7C53-85A3-4445-BAF4-724675A3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872" y="1930445"/>
            <a:ext cx="3161490" cy="4090976"/>
          </a:xfrm>
        </p:spPr>
        <p:txBody>
          <a:bodyPr/>
          <a:lstStyle/>
          <a:p>
            <a:r>
              <a:rPr lang="es-CL" dirty="0"/>
              <a:t>En cuanto a los resultados que nos entrega la evaluación, podemos ver que el resultado promedio fue de 20 puntos de un total de 33.</a:t>
            </a:r>
          </a:p>
          <a:p>
            <a:br>
              <a:rPr lang="es-CL" dirty="0"/>
            </a:br>
            <a:r>
              <a:rPr lang="es-CL" dirty="0"/>
              <a:t>Debemos considerar que, debido a los resultados automáticos del formulario, que no consideraba algunas preguntas correctas, el puntaje real debería aumentar en varios puntos.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EF66E-5638-4B13-B6AD-363612C6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8" y="2014194"/>
            <a:ext cx="7212319" cy="39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81DC-1F33-478D-8313-4D20B8F2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¿Cuánta diferencia hay entre los resultados reales y los entregados por el formulario?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402F-5ECE-4016-91C8-D4118DA4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884" y="2103120"/>
            <a:ext cx="4440315" cy="3849624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Si tomamos como ejemplo la primera pregunta, el formulario nos muestra 35 preguntas correctas.</a:t>
            </a:r>
          </a:p>
          <a:p>
            <a:pPr marL="0" indent="0">
              <a:buNone/>
            </a:pPr>
            <a:r>
              <a:rPr lang="es-CL" dirty="0"/>
              <a:t>Al considerar las respuestas correctas que no tomaba el cuestionario, como </a:t>
            </a:r>
            <a:r>
              <a:rPr lang="es-CL" dirty="0" err="1"/>
              <a:t>My</a:t>
            </a:r>
            <a:r>
              <a:rPr lang="es-CL" dirty="0"/>
              <a:t> Friends ARE </a:t>
            </a:r>
            <a:r>
              <a:rPr lang="es-CL" dirty="0" err="1"/>
              <a:t>funny</a:t>
            </a:r>
            <a:r>
              <a:rPr lang="es-CL" dirty="0"/>
              <a:t> o cualquier otra combinación de mayúsculas o puntuación, la cantidad de respuestas correctas totales sube a 41.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87D1-0779-4CDD-940F-2AFB9A3E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97" y="2324911"/>
            <a:ext cx="5868973" cy="25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07" y="432325"/>
            <a:ext cx="10058400" cy="1371600"/>
          </a:xfrm>
        </p:spPr>
        <p:txBody>
          <a:bodyPr/>
          <a:lstStyle/>
          <a:p>
            <a:r>
              <a:rPr lang="es-CL" dirty="0"/>
              <a:t>Solucionario: </a:t>
            </a:r>
            <a:r>
              <a:rPr lang="es-CL" dirty="0" err="1"/>
              <a:t>Part</a:t>
            </a:r>
            <a:r>
              <a:rPr lang="es-CL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1930-497E-4570-B218-52213B7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37" y="1803925"/>
            <a:ext cx="4182208" cy="2740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1.- Nervous when I have a test - I – feel</a:t>
            </a:r>
          </a:p>
          <a:p>
            <a:pPr marL="0" indent="0">
              <a:buNone/>
            </a:pPr>
            <a:r>
              <a:rPr lang="en-US" dirty="0"/>
              <a:t>2.- Nervous when she has a test - Camila – feels</a:t>
            </a:r>
          </a:p>
          <a:p>
            <a:pPr marL="0" indent="0">
              <a:buNone/>
            </a:pPr>
            <a:r>
              <a:rPr lang="en-US" dirty="0"/>
              <a:t>3.- Happy when it rains - Feel – I</a:t>
            </a:r>
          </a:p>
          <a:p>
            <a:pPr marL="0" indent="0">
              <a:buNone/>
            </a:pPr>
            <a:r>
              <a:rPr lang="en-US" dirty="0"/>
              <a:t>4.- You - Seem – Tired</a:t>
            </a:r>
          </a:p>
          <a:p>
            <a:pPr marL="0" indent="0">
              <a:buNone/>
            </a:pPr>
            <a:r>
              <a:rPr lang="en-US" dirty="0"/>
              <a:t>5.- Are - We – happy</a:t>
            </a:r>
          </a:p>
          <a:p>
            <a:pPr marL="0" indent="0">
              <a:buNone/>
            </a:pPr>
            <a:r>
              <a:rPr lang="en-US" dirty="0"/>
              <a:t>6.- Eats -The big dog – chicken</a:t>
            </a:r>
          </a:p>
          <a:p>
            <a:pPr marL="0" indent="0">
              <a:buNone/>
            </a:pPr>
            <a:r>
              <a:rPr lang="en-US" dirty="0"/>
              <a:t>7.- The red car - Fast - is</a:t>
            </a:r>
            <a:br>
              <a:rPr lang="en-US" dirty="0"/>
            </a:br>
            <a:endParaRPr lang="es-C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64276"/>
              </p:ext>
            </p:extLst>
          </p:nvPr>
        </p:nvGraphicFramePr>
        <p:xfrm>
          <a:off x="5456807" y="1118124"/>
          <a:ext cx="5702424" cy="492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807">
                  <a:extLst>
                    <a:ext uri="{9D8B030D-6E8A-4147-A177-3AD203B41FA5}">
                      <a16:colId xmlns:a16="http://schemas.microsoft.com/office/drawing/2014/main" val="1376974208"/>
                    </a:ext>
                  </a:extLst>
                </a:gridCol>
                <a:gridCol w="1293784">
                  <a:extLst>
                    <a:ext uri="{9D8B030D-6E8A-4147-A177-3AD203B41FA5}">
                      <a16:colId xmlns:a16="http://schemas.microsoft.com/office/drawing/2014/main" val="2293073242"/>
                    </a:ext>
                  </a:extLst>
                </a:gridCol>
                <a:gridCol w="2507833">
                  <a:extLst>
                    <a:ext uri="{9D8B030D-6E8A-4147-A177-3AD203B41FA5}">
                      <a16:colId xmlns:a16="http://schemas.microsoft.com/office/drawing/2014/main" val="1519933139"/>
                    </a:ext>
                  </a:extLst>
                </a:gridCol>
              </a:tblGrid>
              <a:tr h="607068">
                <a:tc>
                  <a:txBody>
                    <a:bodyPr/>
                    <a:lstStyle/>
                    <a:p>
                      <a:r>
                        <a:rPr lang="es-CL" dirty="0" err="1"/>
                        <a:t>Subject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Verb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Complement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59606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Feel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Nervous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when</a:t>
                      </a:r>
                      <a:r>
                        <a:rPr lang="es-CL" dirty="0"/>
                        <a:t> i </a:t>
                      </a:r>
                      <a:r>
                        <a:rPr lang="es-CL" dirty="0" err="1"/>
                        <a:t>have</a:t>
                      </a:r>
                      <a:r>
                        <a:rPr lang="es-CL" dirty="0"/>
                        <a:t> a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47222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/>
                        <a:t>Camila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Feels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Nervous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when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she</a:t>
                      </a:r>
                      <a:r>
                        <a:rPr lang="es-CL" dirty="0"/>
                        <a:t> has a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19324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Feel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Happy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when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it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rains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63476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 err="1"/>
                        <a:t>You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Seem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Tired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01036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 err="1"/>
                        <a:t>We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Happy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95756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 err="1"/>
                        <a:t>The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big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dog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Eats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Chicken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51988"/>
                  </a:ext>
                </a:extLst>
              </a:tr>
              <a:tr h="607068">
                <a:tc>
                  <a:txBody>
                    <a:bodyPr/>
                    <a:lstStyle/>
                    <a:p>
                      <a:r>
                        <a:rPr lang="es-CL" dirty="0" err="1"/>
                        <a:t>The</a:t>
                      </a:r>
                      <a:r>
                        <a:rPr lang="es-CL" dirty="0"/>
                        <a:t> red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Is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Fast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464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8D9F10-54D9-43DE-A406-420FAF8EC9D5}"/>
              </a:ext>
            </a:extLst>
          </p:cNvPr>
          <p:cNvSpPr txBox="1"/>
          <p:nvPr/>
        </p:nvSpPr>
        <p:spPr>
          <a:xfrm>
            <a:off x="816746" y="4758431"/>
            <a:ext cx="322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Para esta primera parte, era importante recordar la estructura básica de una oración.</a:t>
            </a:r>
          </a:p>
        </p:txBody>
      </p:sp>
    </p:spTree>
    <p:extLst>
      <p:ext uri="{BB962C8B-B14F-4D97-AF65-F5344CB8AC3E}">
        <p14:creationId xmlns:p14="http://schemas.microsoft.com/office/powerpoint/2010/main" val="289632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36" y="0"/>
            <a:ext cx="10447538" cy="1371600"/>
          </a:xfrm>
        </p:spPr>
        <p:txBody>
          <a:bodyPr>
            <a:normAutofit/>
          </a:bodyPr>
          <a:lstStyle/>
          <a:p>
            <a:r>
              <a:rPr lang="es-CL" sz="3200" dirty="0"/>
              <a:t>Solucionario: </a:t>
            </a:r>
            <a:r>
              <a:rPr lang="es-CL" sz="3200" dirty="0" err="1"/>
              <a:t>Part</a:t>
            </a:r>
            <a:r>
              <a:rPr lang="es-CL" sz="3200" dirty="0"/>
              <a:t> 2 - </a:t>
            </a:r>
            <a:r>
              <a:rPr lang="es-CL" sz="3200" dirty="0" err="1"/>
              <a:t>Identify</a:t>
            </a:r>
            <a:r>
              <a:rPr lang="es-CL" sz="3200" dirty="0"/>
              <a:t> </a:t>
            </a:r>
            <a:r>
              <a:rPr lang="es-CL" sz="3200" dirty="0" err="1"/>
              <a:t>the</a:t>
            </a:r>
            <a:r>
              <a:rPr lang="es-CL" sz="3200" dirty="0"/>
              <a:t> rules.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53745"/>
              </p:ext>
            </p:extLst>
          </p:nvPr>
        </p:nvGraphicFramePr>
        <p:xfrm>
          <a:off x="713263" y="1162975"/>
          <a:ext cx="7747157" cy="440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13">
                  <a:extLst>
                    <a:ext uri="{9D8B030D-6E8A-4147-A177-3AD203B41FA5}">
                      <a16:colId xmlns:a16="http://schemas.microsoft.com/office/drawing/2014/main" val="1376974208"/>
                    </a:ext>
                  </a:extLst>
                </a:gridCol>
                <a:gridCol w="1027080">
                  <a:extLst>
                    <a:ext uri="{9D8B030D-6E8A-4147-A177-3AD203B41FA5}">
                      <a16:colId xmlns:a16="http://schemas.microsoft.com/office/drawing/2014/main" val="2293073242"/>
                    </a:ext>
                  </a:extLst>
                </a:gridCol>
                <a:gridCol w="3950564">
                  <a:extLst>
                    <a:ext uri="{9D8B030D-6E8A-4147-A177-3AD203B41FA5}">
                      <a16:colId xmlns:a16="http://schemas.microsoft.com/office/drawing/2014/main" val="2609965175"/>
                    </a:ext>
                  </a:extLst>
                </a:gridCol>
              </a:tblGrid>
              <a:tr h="434678">
                <a:tc>
                  <a:txBody>
                    <a:bodyPr/>
                    <a:lstStyle/>
                    <a:p>
                      <a:r>
                        <a:rPr lang="es-CL" sz="1400" dirty="0" err="1"/>
                        <a:t>Sentence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Answer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Explanation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59606"/>
                  </a:ext>
                </a:extLst>
              </a:tr>
              <a:tr h="570345">
                <a:tc>
                  <a:txBody>
                    <a:bodyPr/>
                    <a:lstStyle/>
                    <a:p>
                      <a:r>
                        <a:rPr lang="en-US" sz="14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Bad - Badly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-</a:t>
                      </a:r>
                      <a:r>
                        <a:rPr lang="es-CL" sz="1400" dirty="0" err="1"/>
                        <a:t>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Bad</a:t>
                      </a:r>
                      <a:r>
                        <a:rPr lang="es-CL" sz="1400" dirty="0"/>
                        <a:t> </a:t>
                      </a:r>
                      <a:r>
                        <a:rPr lang="es-CL" sz="1400" dirty="0" err="1"/>
                        <a:t>siguien</a:t>
                      </a:r>
                      <a:r>
                        <a:rPr lang="es-CL" sz="1400" dirty="0"/>
                        <a:t> la regla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47222"/>
                  </a:ext>
                </a:extLst>
              </a:tr>
              <a:tr h="805193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 Angry - Angrily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-</a:t>
                      </a:r>
                      <a:r>
                        <a:rPr lang="es-CL" sz="1400" dirty="0" err="1"/>
                        <a:t>ily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Al terminar en y, la letra se quita y se agrega –</a:t>
                      </a:r>
                      <a:r>
                        <a:rPr lang="es-CL" sz="1400" dirty="0" err="1"/>
                        <a:t>ily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19324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 Good - well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Good es un adjetivo que cambia completamente, por lo que es irregular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63476"/>
                  </a:ext>
                </a:extLst>
              </a:tr>
              <a:tr h="691947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 Fast - Fast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Fast</a:t>
                      </a:r>
                      <a:r>
                        <a:rPr lang="es-CL" sz="1400" dirty="0"/>
                        <a:t> es un adjetivo que no cambia, por lo que es irregular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60816"/>
                  </a:ext>
                </a:extLst>
              </a:tr>
              <a:tr h="691947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 Careful - Carefully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-</a:t>
                      </a:r>
                      <a:r>
                        <a:rPr lang="es-CL" sz="1400" dirty="0" err="1"/>
                        <a:t>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Carful</a:t>
                      </a:r>
                      <a:r>
                        <a:rPr lang="es-CL" sz="1400" dirty="0"/>
                        <a:t> sigue la regla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61644"/>
                  </a:ext>
                </a:extLst>
              </a:tr>
              <a:tr h="691947">
                <a:tc>
                  <a:txBody>
                    <a:bodyPr/>
                    <a:lstStyle/>
                    <a:p>
                      <a:r>
                        <a:rPr lang="es-CL" sz="1400" dirty="0"/>
                        <a:t>6.- </a:t>
                      </a:r>
                      <a:r>
                        <a:rPr lang="es-CL" sz="1400" dirty="0" err="1"/>
                        <a:t>Happy</a:t>
                      </a:r>
                      <a:r>
                        <a:rPr lang="es-CL" sz="1400" dirty="0"/>
                        <a:t> - </a:t>
                      </a:r>
                      <a:r>
                        <a:rPr lang="es-CL" sz="1400" dirty="0" err="1"/>
                        <a:t>Happily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-</a:t>
                      </a:r>
                      <a:r>
                        <a:rPr lang="es-CL" sz="1400" dirty="0" err="1"/>
                        <a:t>ily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Happy</a:t>
                      </a:r>
                      <a:r>
                        <a:rPr lang="es-CL" sz="1400" dirty="0"/>
                        <a:t> termina en Y. Para transformarlo en adverbio usamos -</a:t>
                      </a:r>
                      <a:r>
                        <a:rPr lang="es-CL" sz="1400" dirty="0" err="1"/>
                        <a:t>ily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821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06799A-EC84-445F-8BCB-3E74091FD72B}"/>
              </a:ext>
            </a:extLst>
          </p:cNvPr>
          <p:cNvSpPr txBox="1"/>
          <p:nvPr/>
        </p:nvSpPr>
        <p:spPr>
          <a:xfrm>
            <a:off x="8895425" y="1371600"/>
            <a:ext cx="2104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Para identificar cuál era la regla que se estaba aplicando al cambiar cada adjetivo, debíamos ver si el cambio era agregar –</a:t>
            </a:r>
            <a:r>
              <a:rPr lang="es-CL" dirty="0" err="1"/>
              <a:t>ly</a:t>
            </a:r>
            <a:r>
              <a:rPr lang="es-CL" dirty="0"/>
              <a:t>, -</a:t>
            </a:r>
            <a:r>
              <a:rPr lang="es-CL" dirty="0" err="1"/>
              <a:t>ily</a:t>
            </a:r>
            <a:r>
              <a:rPr lang="es-CL" dirty="0"/>
              <a:t> en el caso de los adjetivos con –y o si eran adjetivos irregulares</a:t>
            </a:r>
          </a:p>
        </p:txBody>
      </p:sp>
    </p:spTree>
    <p:extLst>
      <p:ext uri="{BB962C8B-B14F-4D97-AF65-F5344CB8AC3E}">
        <p14:creationId xmlns:p14="http://schemas.microsoft.com/office/powerpoint/2010/main" val="410140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36" y="0"/>
            <a:ext cx="10447538" cy="1371600"/>
          </a:xfrm>
        </p:spPr>
        <p:txBody>
          <a:bodyPr>
            <a:normAutofit/>
          </a:bodyPr>
          <a:lstStyle/>
          <a:p>
            <a:r>
              <a:rPr lang="es-CL" sz="3200" dirty="0"/>
              <a:t>Solucionario: </a:t>
            </a:r>
            <a:r>
              <a:rPr lang="es-CL" sz="3200" dirty="0" err="1"/>
              <a:t>Part</a:t>
            </a:r>
            <a:r>
              <a:rPr lang="es-CL" sz="3200" dirty="0"/>
              <a:t> 3 – Change </a:t>
            </a:r>
            <a:r>
              <a:rPr lang="es-CL" sz="3200" dirty="0" err="1"/>
              <a:t>the</a:t>
            </a:r>
            <a:r>
              <a:rPr lang="es-CL" sz="3200" dirty="0"/>
              <a:t> rules.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50318"/>
              </p:ext>
            </p:extLst>
          </p:nvPr>
        </p:nvGraphicFramePr>
        <p:xfrm>
          <a:off x="713263" y="1162975"/>
          <a:ext cx="7747157" cy="371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13">
                  <a:extLst>
                    <a:ext uri="{9D8B030D-6E8A-4147-A177-3AD203B41FA5}">
                      <a16:colId xmlns:a16="http://schemas.microsoft.com/office/drawing/2014/main" val="1376974208"/>
                    </a:ext>
                  </a:extLst>
                </a:gridCol>
                <a:gridCol w="1027080">
                  <a:extLst>
                    <a:ext uri="{9D8B030D-6E8A-4147-A177-3AD203B41FA5}">
                      <a16:colId xmlns:a16="http://schemas.microsoft.com/office/drawing/2014/main" val="2293073242"/>
                    </a:ext>
                  </a:extLst>
                </a:gridCol>
                <a:gridCol w="3950564">
                  <a:extLst>
                    <a:ext uri="{9D8B030D-6E8A-4147-A177-3AD203B41FA5}">
                      <a16:colId xmlns:a16="http://schemas.microsoft.com/office/drawing/2014/main" val="2609965175"/>
                    </a:ext>
                  </a:extLst>
                </a:gridCol>
              </a:tblGrid>
              <a:tr h="434678">
                <a:tc>
                  <a:txBody>
                    <a:bodyPr/>
                    <a:lstStyle/>
                    <a:p>
                      <a:r>
                        <a:rPr lang="es-CL" sz="1400" dirty="0" err="1"/>
                        <a:t>Sentence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Answer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Explanation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459606"/>
                  </a:ext>
                </a:extLst>
              </a:tr>
              <a:tr h="570345">
                <a:tc>
                  <a:txBody>
                    <a:bodyPr/>
                    <a:lstStyle/>
                    <a:p>
                      <a:r>
                        <a:rPr lang="en-US" sz="14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They ran out of the cinema _________ . (quick)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Quickly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Quick no termina en Y, por lo que solamente debemos agregar -</a:t>
                      </a:r>
                      <a:r>
                        <a:rPr lang="es-CL" sz="1400" dirty="0" err="1"/>
                        <a:t>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47222"/>
                  </a:ext>
                </a:extLst>
              </a:tr>
              <a:tr h="805193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 The police officer shouted ________ . (angry)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Angrily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Al terminar en y, esta se elimina antes de agregar -</a:t>
                      </a:r>
                      <a:r>
                        <a:rPr lang="es-CL" sz="1400" dirty="0" err="1"/>
                        <a:t>ily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19324"/>
                  </a:ext>
                </a:extLst>
              </a:tr>
              <a:tr h="474999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Please work _________ . (careful)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Carefully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No termina en y. Se agrega -</a:t>
                      </a:r>
                      <a:r>
                        <a:rPr lang="es-CL" sz="1400" dirty="0" err="1"/>
                        <a:t>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163476"/>
                  </a:ext>
                </a:extLst>
              </a:tr>
              <a:tr h="691947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 They learn English ____________. (easy)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Easily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Al terminar en y, esta se elimina antes de agregar -</a:t>
                      </a:r>
                      <a:r>
                        <a:rPr lang="es-CL" sz="1400" dirty="0" err="1"/>
                        <a:t>ily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60816"/>
                  </a:ext>
                </a:extLst>
              </a:tr>
              <a:tr h="691947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 My friend Tom always speaks very ___________ (loud)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Loudly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No termina en y. Se agrega -</a:t>
                      </a:r>
                      <a:r>
                        <a:rPr lang="es-CL" sz="1400" dirty="0" err="1"/>
                        <a:t>ly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616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06799A-EC84-445F-8BCB-3E74091FD72B}"/>
              </a:ext>
            </a:extLst>
          </p:cNvPr>
          <p:cNvSpPr txBox="1"/>
          <p:nvPr/>
        </p:nvSpPr>
        <p:spPr>
          <a:xfrm>
            <a:off x="8895425" y="1371600"/>
            <a:ext cx="2104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Era muy importante recordar las reglas del </a:t>
            </a:r>
            <a:r>
              <a:rPr lang="es-CL" dirty="0" err="1"/>
              <a:t>item</a:t>
            </a:r>
            <a:r>
              <a:rPr lang="es-CL" dirty="0"/>
              <a:t> anterior para contestar la parte 3.</a:t>
            </a:r>
          </a:p>
          <a:p>
            <a:endParaRPr lang="es-CL" dirty="0"/>
          </a:p>
          <a:p>
            <a:r>
              <a:rPr lang="es-CL" dirty="0"/>
              <a:t>Además, podían encontrar la respuesta una de estas preguntas dentro de la prueba.</a:t>
            </a:r>
          </a:p>
        </p:txBody>
      </p:sp>
    </p:spTree>
    <p:extLst>
      <p:ext uri="{BB962C8B-B14F-4D97-AF65-F5344CB8AC3E}">
        <p14:creationId xmlns:p14="http://schemas.microsoft.com/office/powerpoint/2010/main" val="42893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37125-1888-409B-BBA3-ED4B929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83" y="74423"/>
            <a:ext cx="10058400" cy="1371600"/>
          </a:xfrm>
        </p:spPr>
        <p:txBody>
          <a:bodyPr/>
          <a:lstStyle/>
          <a:p>
            <a:r>
              <a:rPr lang="es-CL" b="1" dirty="0"/>
              <a:t>Bujo </a:t>
            </a:r>
            <a:r>
              <a:rPr lang="es-CL" b="1" dirty="0" err="1"/>
              <a:t>examples</a:t>
            </a:r>
            <a:r>
              <a:rPr lang="es-CL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47DD-4CC3-4C24-9FCC-A5169710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4" y="1504188"/>
            <a:ext cx="6258756" cy="39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Para cerrar esta clase, les dejo ejemplos para el avance en la implementación de nuestro nuevo sistema de trabajo con el cuaderno.</a:t>
            </a:r>
          </a:p>
          <a:p>
            <a:pPr marL="0" indent="0">
              <a:buNone/>
            </a:pPr>
            <a:r>
              <a:rPr lang="es-CL" dirty="0"/>
              <a:t>En esta página, pueden ver un ejemplo que creé en un cuaderno digital de cómo organizar su información personal. No es necesario que usan la misma administración de espacio, colores o decoraciones. Pueden agregar sus propios recortes, cintas, dibujos, papel, etc.</a:t>
            </a:r>
          </a:p>
          <a:p>
            <a:pPr marL="0" indent="0">
              <a:buNone/>
            </a:pPr>
            <a:r>
              <a:rPr lang="es-CL" dirty="0"/>
              <a:t>Algo que los ayudará bastante como referencia para las separaciones y organizadores que agregarán más adelante es escribir la cantidad de cuadros verticales y horizontales de su cuaderno, marcando también el cuadro central de </a:t>
            </a:r>
            <a:r>
              <a:rPr lang="es-CL"/>
              <a:t>sus páginas.</a:t>
            </a:r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ACB02A-CA3F-4FFE-AB3F-70B2931D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3" y="326189"/>
            <a:ext cx="3875641" cy="62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A6661-555B-4C1D-9676-AF975E9F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08" y="674703"/>
            <a:ext cx="6375647" cy="5278041"/>
          </a:xfrm>
        </p:spPr>
        <p:txBody>
          <a:bodyPr/>
          <a:lstStyle/>
          <a:p>
            <a:r>
              <a:rPr lang="es-CL" dirty="0"/>
              <a:t>El índice será una sección que irá creciendo con el paso del tiempo, a medida que agreguemos más secciones en base a nuestras necesidades. Pueden agregar cualquier tipo de sección extra en su </a:t>
            </a:r>
            <a:r>
              <a:rPr lang="es-CL" dirty="0" err="1"/>
              <a:t>BuJo</a:t>
            </a:r>
            <a:r>
              <a:rPr lang="es-CL" dirty="0"/>
              <a:t>, siempre y cuando anoten sus páginas en el índice. </a:t>
            </a:r>
          </a:p>
          <a:p>
            <a:r>
              <a:rPr lang="es-CL" dirty="0"/>
              <a:t>Las secciones que pueden ver acá son el mínimo establecido para poder trabajar clase a clase y así debería estar por ahora en sus </a:t>
            </a:r>
            <a:r>
              <a:rPr lang="es-CL" dirty="0" err="1"/>
              <a:t>journals</a:t>
            </a:r>
            <a:r>
              <a:rPr lang="es-CL" dirty="0"/>
              <a:t>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Importante repetir que cada decoración, uso de colores y espacios queda a gusto de ustedes.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0049EC-C651-471F-AA69-3EC82AF1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9" y="381740"/>
            <a:ext cx="3806253" cy="60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39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{84DE8576-8C95-46CD-B0D5-036DEEEC7219}tf78438558</Template>
  <TotalTime>0</TotalTime>
  <Words>1178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SavonVTI</vt:lpstr>
      <vt:lpstr>7th Grade week 12</vt:lpstr>
      <vt:lpstr>Hello, kids!</vt:lpstr>
      <vt:lpstr>General Analysis</vt:lpstr>
      <vt:lpstr>¿Cuánta diferencia hay entre los resultados reales y los entregados por el formulario?</vt:lpstr>
      <vt:lpstr>Solucionario: Part 1</vt:lpstr>
      <vt:lpstr>Solucionario: Part 2 - Identify the rules.</vt:lpstr>
      <vt:lpstr>Solucionario: Part 3 – Change the rules.</vt:lpstr>
      <vt:lpstr>Bujo examples.</vt:lpstr>
      <vt:lpstr>PowerPoint Presentation</vt:lpstr>
      <vt:lpstr>PowerPoint Presentation</vt:lpstr>
      <vt:lpstr>PowerPoint Presentation</vt:lpstr>
      <vt:lpstr>PowerPoint Presentation</vt:lpstr>
      <vt:lpstr>That’s all 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2020-04-02T12:17:14Z</dcterms:created>
  <dcterms:modified xsi:type="dcterms:W3CDTF">2020-06-20T17:34:47Z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