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64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941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81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34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937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48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23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79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30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767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10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5062D-40CD-4FF1-93BC-B7F9BDB08202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8A172-6284-4FFA-BE5F-6CE8F2B34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012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Teacherbastiangonzalez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/>
          <p:cNvSpPr txBox="1"/>
          <p:nvPr/>
        </p:nvSpPr>
        <p:spPr>
          <a:xfrm>
            <a:off x="359532" y="1772816"/>
            <a:ext cx="8424936" cy="494045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7155" marR="83820" algn="just">
              <a:lnSpc>
                <a:spcPct val="101699"/>
              </a:lnSpc>
              <a:spcBef>
                <a:spcPts val="5"/>
              </a:spcBef>
            </a:pPr>
            <a:r>
              <a:rPr lang="es-CL" sz="1600" b="1" spc="-5" dirty="0" err="1">
                <a:latin typeface="Arial" pitchFamily="34" charset="0"/>
                <a:cs typeface="Arial" pitchFamily="34" charset="0"/>
              </a:rPr>
              <a:t>Good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 err="1">
                <a:latin typeface="Arial" pitchFamily="34" charset="0"/>
                <a:cs typeface="Arial" pitchFamily="34" charset="0"/>
              </a:rPr>
              <a:t>Morning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/</a:t>
            </a:r>
            <a:r>
              <a:rPr lang="es-CL" sz="1600" b="1" spc="-5" dirty="0" err="1">
                <a:latin typeface="Arial" pitchFamily="34" charset="0"/>
                <a:cs typeface="Arial" pitchFamily="34" charset="0"/>
              </a:rPr>
              <a:t>afternoon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/</a:t>
            </a:r>
            <a:r>
              <a:rPr lang="es-CL" sz="1600" b="1" spc="-5" dirty="0" err="1">
                <a:latin typeface="Arial" pitchFamily="34" charset="0"/>
                <a:cs typeface="Arial" pitchFamily="34" charset="0"/>
              </a:rPr>
              <a:t>evening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, </a:t>
            </a:r>
            <a:r>
              <a:rPr lang="es-CL" sz="1600" b="1" dirty="0" err="1">
                <a:latin typeface="Arial" pitchFamily="34" charset="0"/>
                <a:cs typeface="Arial" pitchFamily="34" charset="0"/>
              </a:rPr>
              <a:t>my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 err="1">
                <a:latin typeface="Arial" pitchFamily="34" charset="0"/>
                <a:cs typeface="Arial" pitchFamily="34" charset="0"/>
              </a:rPr>
              <a:t>lovely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 err="1">
                <a:latin typeface="Arial" pitchFamily="34" charset="0"/>
                <a:cs typeface="Arial" pitchFamily="34" charset="0"/>
              </a:rPr>
              <a:t>animals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! Espero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que sigan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con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todo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el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ánimo para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poder seguir aprendiendo  juntos,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a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la</a:t>
            </a:r>
            <a:r>
              <a:rPr lang="es-CL" sz="1600" b="1" spc="-6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distancia,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pero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juntos.</a:t>
            </a:r>
            <a:r>
              <a:rPr lang="es-CL" sz="1600" b="1" spc="-5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En</a:t>
            </a:r>
            <a:r>
              <a:rPr lang="es-CL" sz="1600" b="1" spc="-4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la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clase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de</a:t>
            </a:r>
            <a:r>
              <a:rPr lang="es-CL" sz="1600" b="1" spc="-5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5" dirty="0">
                <a:latin typeface="Arial" pitchFamily="34" charset="0"/>
                <a:cs typeface="Arial" pitchFamily="34" charset="0"/>
              </a:rPr>
              <a:t>hoy</a:t>
            </a:r>
            <a:r>
              <a:rPr lang="es-CL" sz="1600" b="1" spc="-6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nos</a:t>
            </a:r>
            <a:r>
              <a:rPr lang="es-CL" sz="1600" b="1" spc="-6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enfocaremos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un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poco</a:t>
            </a:r>
            <a:r>
              <a:rPr lang="es-CL" sz="1600" b="1" spc="-6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más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en</a:t>
            </a:r>
            <a:r>
              <a:rPr lang="es-CL" sz="1600" b="1" spc="-4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la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comprensión</a:t>
            </a:r>
            <a:r>
              <a:rPr lang="es-CL" sz="1600" b="1" spc="-6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5" dirty="0">
                <a:latin typeface="Arial" pitchFamily="34" charset="0"/>
                <a:cs typeface="Arial" pitchFamily="34" charset="0"/>
              </a:rPr>
              <a:t>lectora</a:t>
            </a:r>
            <a:r>
              <a:rPr lang="es-CL" sz="1600" b="1" spc="-5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y</a:t>
            </a:r>
            <a:r>
              <a:rPr lang="es-CL" sz="1600" b="1" spc="-45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recordaremos 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cómo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estructuras pasadas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nos sirven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para expresar cambios en los</a:t>
            </a:r>
            <a:r>
              <a:rPr lang="es-CL" sz="1600" b="1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sentimientos.</a:t>
            </a:r>
            <a:endParaRPr lang="es-CL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lang="es-CL" sz="1600" dirty="0">
              <a:latin typeface="Arial" pitchFamily="34" charset="0"/>
              <a:cs typeface="Arial" pitchFamily="34" charset="0"/>
            </a:endParaRPr>
          </a:p>
          <a:p>
            <a:pPr marL="97155" marR="92075">
              <a:lnSpc>
                <a:spcPct val="101699"/>
              </a:lnSpc>
            </a:pPr>
            <a:r>
              <a:rPr lang="es-CL" sz="1600" b="1" dirty="0">
                <a:latin typeface="Arial" pitchFamily="34" charset="0"/>
                <a:cs typeface="Arial" pitchFamily="34" charset="0"/>
              </a:rPr>
              <a:t>Para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cualquier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duda o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revisión del material, dejo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un mail de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contacto: (</a:t>
            </a:r>
            <a:r>
              <a:rPr lang="es-CL" sz="1600" b="1" spc="-5" dirty="0">
                <a:latin typeface="Arial" pitchFamily="34" charset="0"/>
                <a:cs typeface="Arial" pitchFamily="34" charset="0"/>
                <a:hlinkClick r:id="rId2"/>
              </a:rPr>
              <a:t>Teacherbastiangonzalez@gmail.com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).</a:t>
            </a:r>
          </a:p>
          <a:p>
            <a:pPr marL="97155" marR="92075" algn="just">
              <a:lnSpc>
                <a:spcPct val="101699"/>
              </a:lnSpc>
            </a:pPr>
            <a:r>
              <a:rPr lang="es-CL" sz="1600" b="1" spc="-5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97155" marR="92075" algn="just">
              <a:lnSpc>
                <a:spcPct val="101699"/>
              </a:lnSpc>
            </a:pPr>
            <a:r>
              <a:rPr lang="es-CL" sz="1600" b="1" spc="-5" dirty="0">
                <a:latin typeface="Arial" pitchFamily="34" charset="0"/>
                <a:cs typeface="Arial" pitchFamily="34" charset="0"/>
              </a:rPr>
              <a:t>Solamente responderé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dudas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con respecto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a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las  actividades. Les recuerdo también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a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mis queridos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alumnos que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ustedes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son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los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que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tienen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que encontrar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las respuestas,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mi  trabajo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es ayudarlos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a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llegar </a:t>
            </a:r>
            <a:r>
              <a:rPr lang="es-CL" sz="1600" b="1" dirty="0">
                <a:latin typeface="Arial" pitchFamily="34" charset="0"/>
                <a:cs typeface="Arial" pitchFamily="34" charset="0"/>
              </a:rPr>
              <a:t>a</a:t>
            </a:r>
            <a:r>
              <a:rPr lang="es-CL" sz="1600" b="1" spc="-2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b="1" spc="-5" dirty="0">
                <a:latin typeface="Arial" pitchFamily="34" charset="0"/>
                <a:cs typeface="Arial" pitchFamily="34" charset="0"/>
              </a:rPr>
              <a:t>ellas.</a:t>
            </a:r>
            <a:endParaRPr lang="es-CL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s-CL" sz="1400" dirty="0">
              <a:latin typeface="Arial" pitchFamily="34" charset="0"/>
              <a:cs typeface="Arial" pitchFamily="34" charset="0"/>
            </a:endParaRPr>
          </a:p>
          <a:p>
            <a:pPr marL="97155" algn="just">
              <a:lnSpc>
                <a:spcPct val="100000"/>
              </a:lnSpc>
              <a:spcBef>
                <a:spcPts val="360"/>
              </a:spcBef>
            </a:pPr>
            <a:r>
              <a:rPr lang="es-MX" sz="1600" b="1" spc="-5" dirty="0">
                <a:latin typeface="Arial" pitchFamily="34" charset="0"/>
                <a:cs typeface="Arial" pitchFamily="34" charset="0"/>
              </a:rPr>
              <a:t>Copiar en tu cuaderno fecha, título y Objetivos:</a:t>
            </a:r>
          </a:p>
          <a:p>
            <a:pPr marL="97155" algn="ctr">
              <a:lnSpc>
                <a:spcPct val="100000"/>
              </a:lnSpc>
              <a:spcBef>
                <a:spcPts val="360"/>
              </a:spcBef>
            </a:pPr>
            <a:r>
              <a:rPr lang="es-MX" sz="1600" b="1" spc="-5" dirty="0">
                <a:latin typeface="Arial" pitchFamily="34" charset="0"/>
                <a:cs typeface="Arial" pitchFamily="34" charset="0"/>
              </a:rPr>
              <a:t> </a:t>
            </a:r>
            <a:r>
              <a:rPr b="1" u="sng" spc="-5" dirty="0">
                <a:latin typeface="Arial" pitchFamily="34" charset="0"/>
                <a:cs typeface="Arial" pitchFamily="34" charset="0"/>
              </a:rPr>
              <a:t>Unit </a:t>
            </a:r>
            <a:r>
              <a:rPr b="1" u="sng" dirty="0">
                <a:latin typeface="Arial" pitchFamily="34" charset="0"/>
                <a:cs typeface="Arial" pitchFamily="34" charset="0"/>
              </a:rPr>
              <a:t>1 – </a:t>
            </a:r>
            <a:r>
              <a:rPr b="1" u="sng" spc="-5" dirty="0">
                <a:latin typeface="Arial" pitchFamily="34" charset="0"/>
                <a:cs typeface="Arial" pitchFamily="34" charset="0"/>
              </a:rPr>
              <a:t>Feelings </a:t>
            </a:r>
            <a:r>
              <a:rPr b="1" u="sng" dirty="0">
                <a:latin typeface="Arial" pitchFamily="34" charset="0"/>
                <a:cs typeface="Arial" pitchFamily="34" charset="0"/>
              </a:rPr>
              <a:t>and</a:t>
            </a:r>
            <a:r>
              <a:rPr b="1" u="sng" spc="-40" dirty="0">
                <a:latin typeface="Arial" pitchFamily="34" charset="0"/>
                <a:cs typeface="Arial" pitchFamily="34" charset="0"/>
              </a:rPr>
              <a:t> </a:t>
            </a:r>
            <a:r>
              <a:rPr b="1" u="sng" spc="-5" dirty="0">
                <a:latin typeface="Arial" pitchFamily="34" charset="0"/>
                <a:cs typeface="Arial" pitchFamily="34" charset="0"/>
              </a:rPr>
              <a:t>opinions</a:t>
            </a:r>
            <a:endParaRPr lang="es-MX" b="1" u="sng" spc="-5" dirty="0">
              <a:latin typeface="Arial" pitchFamily="34" charset="0"/>
              <a:cs typeface="Arial" pitchFamily="34" charset="0"/>
            </a:endParaRPr>
          </a:p>
          <a:p>
            <a:pPr marL="97155">
              <a:lnSpc>
                <a:spcPct val="100000"/>
              </a:lnSpc>
              <a:spcBef>
                <a:spcPts val="360"/>
              </a:spcBef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Objectives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97155">
              <a:lnSpc>
                <a:spcPct val="100000"/>
              </a:lnSpc>
              <a:spcBef>
                <a:spcPts val="36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To extract main ideas from a text about feelings and sports.</a:t>
            </a:r>
          </a:p>
          <a:p>
            <a:pPr marL="97155">
              <a:lnSpc>
                <a:spcPct val="100000"/>
              </a:lnSpc>
              <a:spcBef>
                <a:spcPts val="36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To apply present continuous structures</a:t>
            </a:r>
          </a:p>
          <a:p>
            <a:pPr marL="97155" algn="ctr">
              <a:lnSpc>
                <a:spcPct val="100000"/>
              </a:lnSpc>
              <a:spcBef>
                <a:spcPts val="360"/>
              </a:spcBef>
            </a:pPr>
            <a:endParaRPr sz="1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810544" y="1100509"/>
            <a:ext cx="590465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 sz="2800" dirty="0"/>
              <a:t>TRABAJAR EN CUADERNO DE INGLÉS</a:t>
            </a:r>
          </a:p>
        </p:txBody>
      </p:sp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0927"/>
            <a:ext cx="1224136" cy="10090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Rectángulo"/>
          <p:cNvSpPr/>
          <p:nvPr/>
        </p:nvSpPr>
        <p:spPr>
          <a:xfrm>
            <a:off x="1979712" y="440553"/>
            <a:ext cx="259228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sz="1400" b="1" dirty="0"/>
              <a:t>COLEGIO AURORA DE CHILE</a:t>
            </a:r>
            <a:endParaRPr lang="es-MX" sz="1400" dirty="0"/>
          </a:p>
          <a:p>
            <a:pPr algn="ctr"/>
            <a:r>
              <a:rPr lang="es-CL" sz="1400" b="1" dirty="0"/>
              <a:t>    CORMUN - RANCAGUA                                  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5713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323528" y="404664"/>
            <a:ext cx="8568952" cy="5196487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7620" indent="449580" algn="just">
              <a:lnSpc>
                <a:spcPct val="95800"/>
              </a:lnSpc>
              <a:spcBef>
                <a:spcPts val="160"/>
              </a:spcBef>
            </a:pP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Luego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 esas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vacaciones,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How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do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you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feel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now? Recuerdan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lo </a:t>
            </a:r>
            <a:r>
              <a:rPr spc="5" dirty="0">
                <a:solidFill>
                  <a:srgbClr val="221F1F"/>
                </a:solidFill>
                <a:latin typeface="Arial"/>
                <a:cs typeface="Arial"/>
              </a:rPr>
              <a:t>que </a:t>
            </a:r>
            <a:r>
              <a:rPr spc="34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estábamos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trabajando,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right?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Bueno,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el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día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 hoy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seguiremos trabajando con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el  topic</a:t>
            </a:r>
            <a:r>
              <a:rPr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spc="-6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Feelings</a:t>
            </a:r>
            <a:r>
              <a:rPr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and</a:t>
            </a:r>
            <a:r>
              <a:rPr spc="-6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emotions</a:t>
            </a:r>
            <a:r>
              <a:rPr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y</a:t>
            </a:r>
            <a:r>
              <a:rPr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nos</a:t>
            </a:r>
            <a:r>
              <a:rPr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enfocaremos</a:t>
            </a:r>
            <a:r>
              <a:rPr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en</a:t>
            </a:r>
            <a:r>
              <a:rPr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una</a:t>
            </a:r>
            <a:r>
              <a:rPr spc="-6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actividad</a:t>
            </a:r>
            <a:r>
              <a:rPr spc="-6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spc="-6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comprensión 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lectora.</a:t>
            </a:r>
            <a:endParaRPr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dirty="0">
              <a:latin typeface="Arial"/>
              <a:cs typeface="Arial"/>
            </a:endParaRPr>
          </a:p>
          <a:p>
            <a:pPr marL="12700" marR="5080" algn="just">
              <a:lnSpc>
                <a:spcPct val="95900"/>
              </a:lnSpc>
            </a:pP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Cuando hablamos 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emociones fuertes, podríamos hablar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cómo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nos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sentimos 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al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escuchar esa canción que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nos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identifica o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al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ver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el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final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nuestra película  favorita.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Casi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siempre usamos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nuestro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tiempo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libre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en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cosas que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nos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hacen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sentir  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forma positiva,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pero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muchas veces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nos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exponemos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forma voluntaria a otro 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tipo 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sensaciones. ¿Qué pasa si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el final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esa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película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nos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hace llorar a</a:t>
            </a:r>
            <a:r>
              <a:rPr spc="19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mares?</a:t>
            </a:r>
            <a:endParaRPr dirty="0">
              <a:latin typeface="Arial"/>
              <a:cs typeface="Arial"/>
            </a:endParaRPr>
          </a:p>
          <a:p>
            <a:pPr marL="12700" marR="8890" algn="just"/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Si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volvemos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a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hablar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sensaciones fuertes,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podemos hablar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perfectamente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del  deporte,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sobre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todo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en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aquellos competitivos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en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los que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no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siempre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se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van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todos  felices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para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casa. </a:t>
            </a:r>
            <a:endParaRPr lang="es-MX" spc="-5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 marR="8890" algn="just"/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Antes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comenzar con 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actividad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hoy, </a:t>
            </a:r>
            <a:r>
              <a:rPr lang="es-MX" spc="-5" dirty="0">
                <a:solidFill>
                  <a:srgbClr val="221F1F"/>
                </a:solidFill>
                <a:latin typeface="Arial"/>
                <a:cs typeface="Arial"/>
              </a:rPr>
              <a:t>respondan</a:t>
            </a:r>
            <a:r>
              <a:rPr spc="-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pc="-10" dirty="0" err="1">
                <a:solidFill>
                  <a:srgbClr val="221F1F"/>
                </a:solidFill>
                <a:latin typeface="Arial"/>
                <a:cs typeface="Arial"/>
              </a:rPr>
              <a:t>siguiente</a:t>
            </a:r>
            <a:r>
              <a:rPr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pc="-5" dirty="0" err="1">
                <a:solidFill>
                  <a:srgbClr val="221F1F"/>
                </a:solidFill>
                <a:latin typeface="Arial"/>
                <a:cs typeface="Arial"/>
              </a:rPr>
              <a:t>pregunta</a:t>
            </a:r>
            <a:r>
              <a:rPr lang="es-MX" spc="-5" dirty="0">
                <a:solidFill>
                  <a:srgbClr val="221F1F"/>
                </a:solidFill>
                <a:latin typeface="Arial"/>
                <a:cs typeface="Arial"/>
              </a:rPr>
              <a:t>:</a:t>
            </a:r>
            <a:endParaRPr dirty="0">
              <a:latin typeface="Arial"/>
              <a:cs typeface="Arial"/>
            </a:endParaRPr>
          </a:p>
          <a:p>
            <a:pPr fontAlgn="t"/>
            <a:r>
              <a:rPr lang="es-MX" dirty="0">
                <a:latin typeface="Arial"/>
                <a:cs typeface="Arial"/>
              </a:rPr>
              <a:t>  </a:t>
            </a:r>
          </a:p>
          <a:p>
            <a:pPr fontAlgn="t"/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¿Qué sentimientos </a:t>
            </a:r>
            <a:r>
              <a:rPr lang="es-CL" dirty="0">
                <a:solidFill>
                  <a:srgbClr val="FF0000"/>
                </a:solidFill>
                <a:latin typeface="Arial"/>
                <a:cs typeface="Arial"/>
              </a:rPr>
              <a:t>(In </a:t>
            </a:r>
            <a:r>
              <a:rPr lang="es-CL" spc="-5" dirty="0">
                <a:solidFill>
                  <a:srgbClr val="FF0000"/>
                </a:solidFill>
                <a:latin typeface="Arial"/>
                <a:cs typeface="Arial"/>
              </a:rPr>
              <a:t>English)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asocian con ganar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y</a:t>
            </a:r>
            <a:r>
              <a:rPr lang="es-CL" spc="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perder?</a:t>
            </a:r>
            <a:r>
              <a:rPr lang="es-CL" dirty="0"/>
              <a:t> </a:t>
            </a:r>
          </a:p>
          <a:p>
            <a:pPr fontAlgn="t"/>
            <a:endParaRPr lang="es-MX" dirty="0">
              <a:latin typeface="Arial"/>
              <a:cs typeface="Arial"/>
            </a:endParaRPr>
          </a:p>
          <a:p>
            <a:pPr fontAlgn="t"/>
            <a:endParaRPr lang="es-MX" dirty="0">
              <a:latin typeface="Arial"/>
              <a:cs typeface="Arial"/>
            </a:endParaRPr>
          </a:p>
          <a:p>
            <a:pPr fontAlgn="t"/>
            <a:endParaRPr dirty="0">
              <a:latin typeface="Arial"/>
              <a:cs typeface="Arial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25144"/>
            <a:ext cx="7776864" cy="11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380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90967"/>
            <a:ext cx="796061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61130" y="620688"/>
            <a:ext cx="7876948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Ahora,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miremos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imagen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para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hacer más memoria. ¿Podemos reconocer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los 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sentimientos que nombramos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en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la</a:t>
            </a:r>
            <a:r>
              <a:rPr lang="es-CL" spc="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imagen?</a:t>
            </a:r>
            <a:endParaRPr lang="es-CL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606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116" y="876681"/>
            <a:ext cx="281914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Activity </a:t>
            </a:r>
            <a:r>
              <a:rPr sz="1600" b="1" dirty="0">
                <a:solidFill>
                  <a:srgbClr val="221F1F"/>
                </a:solidFill>
                <a:latin typeface="Arial"/>
                <a:cs typeface="Arial"/>
              </a:rPr>
              <a:t>I.- </a:t>
            </a:r>
            <a:r>
              <a:rPr sz="1600" b="1" spc="-10" dirty="0">
                <a:solidFill>
                  <a:srgbClr val="221F1F"/>
                </a:solidFill>
                <a:latin typeface="Arial"/>
                <a:cs typeface="Arial"/>
              </a:rPr>
              <a:t>Read </a:t>
            </a:r>
            <a:r>
              <a:rPr sz="1600" b="1" dirty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600" b="1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text.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12"/>
          <p:cNvSpPr/>
          <p:nvPr/>
        </p:nvSpPr>
        <p:spPr>
          <a:xfrm>
            <a:off x="1067116" y="2060848"/>
            <a:ext cx="7177292" cy="2388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 txBox="1"/>
          <p:nvPr/>
        </p:nvSpPr>
        <p:spPr>
          <a:xfrm>
            <a:off x="3602289" y="1484784"/>
            <a:ext cx="111372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221F1F"/>
                </a:solidFill>
                <a:latin typeface="Arial"/>
                <a:cs typeface="Arial"/>
              </a:rPr>
              <a:t>Losing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833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"/>
          <p:cNvSpPr txBox="1"/>
          <p:nvPr/>
        </p:nvSpPr>
        <p:spPr>
          <a:xfrm>
            <a:off x="683569" y="260648"/>
            <a:ext cx="7776864" cy="58298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Ahora, </a:t>
            </a:r>
            <a:r>
              <a:rPr sz="1600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usen sus </a:t>
            </a:r>
            <a:r>
              <a:rPr sz="1600" spc="-1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ojos </a:t>
            </a:r>
            <a:r>
              <a:rPr sz="160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sz="1600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águila </a:t>
            </a:r>
            <a:r>
              <a:rPr sz="1600" spc="-1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para </a:t>
            </a:r>
            <a:r>
              <a:rPr sz="160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sz="1600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siguiente</a:t>
            </a:r>
            <a:r>
              <a:rPr sz="1600" spc="9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búsqueda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12700" marR="566420">
              <a:lnSpc>
                <a:spcPct val="191600"/>
              </a:lnSpc>
            </a:pP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Activity </a:t>
            </a:r>
            <a:r>
              <a:rPr sz="1600" b="1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II.- </a:t>
            </a:r>
            <a:r>
              <a:rPr sz="1600" b="1" u="heavy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 pitchFamily="34" charset="0"/>
                <a:cs typeface="Arial" pitchFamily="34" charset="0"/>
              </a:rPr>
              <a:t>Underline </a:t>
            </a:r>
            <a:r>
              <a:rPr sz="1600" b="1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feelings </a:t>
            </a:r>
            <a:r>
              <a:rPr sz="1600" b="1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you </a:t>
            </a:r>
            <a:r>
              <a:rPr sz="1600" b="1" spc="-1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can </a:t>
            </a: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find </a:t>
            </a:r>
            <a:r>
              <a:rPr sz="1600" b="1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the text. </a:t>
            </a:r>
            <a:r>
              <a:rPr sz="1600" b="1" spc="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They </a:t>
            </a:r>
            <a:r>
              <a:rPr sz="1600" b="1" spc="-1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are 4!  </a:t>
            </a: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Activity </a:t>
            </a:r>
            <a:r>
              <a:rPr sz="1600" b="1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III.- </a:t>
            </a: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Answer these questions.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 pitchFamily="34" charset="0"/>
              <a:cs typeface="Arial" pitchFamily="34" charset="0"/>
            </a:endParaRPr>
          </a:p>
          <a:p>
            <a:pPr marL="469900" indent="-22987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600" spc="-5" dirty="0">
                <a:latin typeface="Arial" pitchFamily="34" charset="0"/>
                <a:cs typeface="Arial" pitchFamily="34" charset="0"/>
              </a:rPr>
              <a:t>Where </a:t>
            </a:r>
            <a:r>
              <a:rPr sz="1600" spc="-10" dirty="0">
                <a:latin typeface="Arial" pitchFamily="34" charset="0"/>
                <a:cs typeface="Arial" pitchFamily="34" charset="0"/>
              </a:rPr>
              <a:t>does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Manuel Sanchez</a:t>
            </a:r>
            <a:r>
              <a:rPr sz="1600" spc="1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live?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eriod"/>
            </a:pPr>
            <a:endParaRPr sz="1600" dirty="0">
              <a:latin typeface="Arial" pitchFamily="34" charset="0"/>
              <a:cs typeface="Arial" pitchFamily="34" charset="0"/>
            </a:endParaRPr>
          </a:p>
          <a:p>
            <a:pPr marL="469900" indent="-22987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600" dirty="0">
                <a:latin typeface="Arial" pitchFamily="34" charset="0"/>
                <a:cs typeface="Arial" pitchFamily="34" charset="0"/>
              </a:rPr>
              <a:t>Is </a:t>
            </a:r>
            <a:r>
              <a:rPr sz="1600" spc="-10" dirty="0">
                <a:latin typeface="Arial" pitchFamily="34" charset="0"/>
                <a:cs typeface="Arial" pitchFamily="34" charset="0"/>
              </a:rPr>
              <a:t>he in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high</a:t>
            </a:r>
            <a:r>
              <a:rPr sz="1600" spc="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school?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eriod"/>
            </a:pPr>
            <a:endParaRPr sz="1600" dirty="0">
              <a:latin typeface="Arial" pitchFamily="34" charset="0"/>
              <a:cs typeface="Arial" pitchFamily="34" charset="0"/>
            </a:endParaRPr>
          </a:p>
          <a:p>
            <a:pPr marL="469900" indent="-22987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600" spc="-10" dirty="0">
                <a:latin typeface="Arial" pitchFamily="34" charset="0"/>
                <a:cs typeface="Arial" pitchFamily="34" charset="0"/>
              </a:rPr>
              <a:t>Does he hate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playing</a:t>
            </a:r>
            <a:r>
              <a:rPr sz="1600" spc="4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basketball?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rabicPeriod"/>
            </a:pPr>
            <a:endParaRPr sz="1600" dirty="0">
              <a:latin typeface="Arial" pitchFamily="34" charset="0"/>
              <a:cs typeface="Arial" pitchFamily="34" charset="0"/>
            </a:endParaRPr>
          </a:p>
          <a:p>
            <a:pPr marL="469900" indent="-22987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600" spc="-5" dirty="0">
                <a:latin typeface="Arial" pitchFamily="34" charset="0"/>
                <a:cs typeface="Arial" pitchFamily="34" charset="0"/>
              </a:rPr>
              <a:t>What team are they</a:t>
            </a:r>
            <a:r>
              <a:rPr sz="1600" spc="2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playing?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/>
            </a:pPr>
            <a:endParaRPr sz="1600" dirty="0">
              <a:latin typeface="Arial" pitchFamily="34" charset="0"/>
              <a:cs typeface="Arial" pitchFamily="34" charset="0"/>
            </a:endParaRPr>
          </a:p>
          <a:p>
            <a:pPr marL="469900" indent="-22987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600" spc="-5" dirty="0">
                <a:latin typeface="Arial" pitchFamily="34" charset="0"/>
                <a:cs typeface="Arial" pitchFamily="34" charset="0"/>
              </a:rPr>
              <a:t>Who </a:t>
            </a:r>
            <a:r>
              <a:rPr sz="1600" spc="-10" dirty="0">
                <a:latin typeface="Arial" pitchFamily="34" charset="0"/>
                <a:cs typeface="Arial" pitchFamily="34" charset="0"/>
              </a:rPr>
              <a:t>is getting</a:t>
            </a:r>
            <a:r>
              <a:rPr sz="1600" spc="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excited?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eriod"/>
            </a:pPr>
            <a:endParaRPr sz="1600" dirty="0">
              <a:latin typeface="Arial" pitchFamily="34" charset="0"/>
              <a:cs typeface="Arial" pitchFamily="34" charset="0"/>
            </a:endParaRPr>
          </a:p>
          <a:p>
            <a:pPr marL="469900" indent="-22987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600" spc="-5" dirty="0">
                <a:latin typeface="Arial" pitchFamily="34" charset="0"/>
                <a:cs typeface="Arial" pitchFamily="34" charset="0"/>
              </a:rPr>
              <a:t>Are </a:t>
            </a:r>
            <a:r>
              <a:rPr sz="1600" spc="-10" dirty="0">
                <a:latin typeface="Arial" pitchFamily="34" charset="0"/>
                <a:cs typeface="Arial" pitchFamily="34" charset="0"/>
              </a:rPr>
              <a:t>Manuel’s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teammates </a:t>
            </a:r>
            <a:r>
              <a:rPr sz="1600" spc="-10" dirty="0">
                <a:latin typeface="Arial" pitchFamily="34" charset="0"/>
                <a:cs typeface="Arial" pitchFamily="34" charset="0"/>
              </a:rPr>
              <a:t>getting</a:t>
            </a:r>
            <a:r>
              <a:rPr sz="1600" spc="2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5" dirty="0">
                <a:latin typeface="Arial" pitchFamily="34" charset="0"/>
                <a:cs typeface="Arial" pitchFamily="34" charset="0"/>
              </a:rPr>
              <a:t>upset?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eriod"/>
            </a:pPr>
            <a:endParaRPr sz="1600" dirty="0">
              <a:latin typeface="Arial" pitchFamily="34" charset="0"/>
              <a:cs typeface="Arial" pitchFamily="34" charset="0"/>
            </a:endParaRPr>
          </a:p>
          <a:p>
            <a:pPr marL="469900" indent="-22987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600" spc="-10" dirty="0">
                <a:latin typeface="Arial" pitchFamily="34" charset="0"/>
                <a:cs typeface="Arial" pitchFamily="34" charset="0"/>
              </a:rPr>
              <a:t>How is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Manuel</a:t>
            </a:r>
            <a:r>
              <a:rPr sz="1600" spc="1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feeling?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 pitchFamily="34" charset="0"/>
              <a:cs typeface="Arial" pitchFamily="34" charset="0"/>
            </a:endParaRPr>
          </a:p>
          <a:p>
            <a:pPr marL="12700" marR="147320">
              <a:lnSpc>
                <a:spcPct val="108400"/>
              </a:lnSpc>
              <a:spcBef>
                <a:spcPts val="1110"/>
              </a:spcBef>
            </a:pP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Buen trabajo! Estoy seguro </a:t>
            </a:r>
            <a:r>
              <a:rPr sz="1600" b="1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de que </a:t>
            </a:r>
            <a:r>
              <a:rPr sz="1600" b="1" spc="-1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esas </a:t>
            </a:r>
            <a:r>
              <a:rPr sz="1600" b="1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RESPUESTAS </a:t>
            </a: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COMPLETAS </a:t>
            </a:r>
            <a:r>
              <a:rPr sz="1600" b="1" spc="-1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están  </a:t>
            </a:r>
            <a:r>
              <a:rPr sz="1600" b="1" spc="-5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maravillosamente escritas</a:t>
            </a:r>
            <a:r>
              <a:rPr sz="1600" b="1" spc="1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b="1" spc="30" dirty="0">
                <a:solidFill>
                  <a:srgbClr val="221F1F"/>
                </a:solidFill>
                <a:latin typeface="Arial" pitchFamily="34" charset="0"/>
                <a:cs typeface="Arial" pitchFamily="34" charset="0"/>
              </a:rPr>
              <a:t>😉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Llamada ovalada"/>
          <p:cNvSpPr/>
          <p:nvPr/>
        </p:nvSpPr>
        <p:spPr>
          <a:xfrm>
            <a:off x="6300192" y="1087316"/>
            <a:ext cx="2448271" cy="2088232"/>
          </a:xfrm>
          <a:prstGeom prst="wedgeEllipseCallout">
            <a:avLst>
              <a:gd name="adj1" fmla="val -107414"/>
              <a:gd name="adj2" fmla="val -2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tx1"/>
                </a:solidFill>
              </a:rPr>
              <a:t>Trabaja en tu cuaderno</a:t>
            </a:r>
          </a:p>
        </p:txBody>
      </p:sp>
    </p:spTree>
    <p:extLst>
      <p:ext uri="{BB962C8B-B14F-4D97-AF65-F5344CB8AC3E}">
        <p14:creationId xmlns:p14="http://schemas.microsoft.com/office/powerpoint/2010/main" val="171776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"/>
          <p:cNvSpPr txBox="1"/>
          <p:nvPr/>
        </p:nvSpPr>
        <p:spPr>
          <a:xfrm>
            <a:off x="179512" y="260648"/>
            <a:ext cx="8964488" cy="57990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 dirty="0">
              <a:latin typeface="Segoe UI Emoji"/>
              <a:cs typeface="Segoe UI Emoji"/>
            </a:endParaRPr>
          </a:p>
          <a:p>
            <a:pPr marL="12700" marR="668655">
              <a:lnSpc>
                <a:spcPct val="150000"/>
              </a:lnSpc>
            </a:pP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Ahora,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fijémonos </a:t>
            </a:r>
            <a:r>
              <a:rPr sz="1600" spc="5" dirty="0">
                <a:solidFill>
                  <a:srgbClr val="221F1F"/>
                </a:solidFill>
                <a:latin typeface="Arial"/>
                <a:cs typeface="Arial"/>
              </a:rPr>
              <a:t>un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poco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en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las estructuras usadas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en el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texto. Hasta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el  </a:t>
            </a:r>
            <a:r>
              <a:rPr sz="1600" spc="-5" dirty="0" err="1">
                <a:solidFill>
                  <a:srgbClr val="221F1F"/>
                </a:solidFill>
                <a:latin typeface="Arial"/>
                <a:cs typeface="Arial"/>
              </a:rPr>
              <a:t>momento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, hemos trabajado principalmente con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estructura</a:t>
            </a:r>
            <a:r>
              <a:rPr sz="1600" spc="5" dirty="0">
                <a:solidFill>
                  <a:srgbClr val="221F1F"/>
                </a:solidFill>
                <a:latin typeface="Arial"/>
                <a:cs typeface="Arial"/>
              </a:rPr>
              <a:t> de:</a:t>
            </a:r>
            <a:endParaRPr lang="es-MX" sz="1600" spc="5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 marR="668655">
              <a:lnSpc>
                <a:spcPct val="150000"/>
              </a:lnSpc>
            </a:pP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endParaRPr lang="es-MX" sz="1400" spc="-10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endParaRPr sz="1400" dirty="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</a:pPr>
            <a:r>
              <a:rPr sz="1600" spc="-5" dirty="0" err="1">
                <a:solidFill>
                  <a:srgbClr val="221F1F"/>
                </a:solidFill>
                <a:latin typeface="Arial"/>
                <a:cs typeface="Arial"/>
              </a:rPr>
              <a:t>Pero</a:t>
            </a:r>
            <a:r>
              <a:rPr lang="es-MX" sz="1600" spc="-5" dirty="0">
                <a:solidFill>
                  <a:srgbClr val="221F1F"/>
                </a:solidFill>
                <a:latin typeface="Arial"/>
                <a:cs typeface="Arial"/>
              </a:rPr>
              <a:t>,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en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el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texto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podemos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encontrar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siguiente estructura: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I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am getting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excited. 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Traten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hacer memoria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y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analizar 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estructura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que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encontramos </a:t>
            </a:r>
            <a:r>
              <a:rPr sz="1600" spc="5" dirty="0">
                <a:solidFill>
                  <a:srgbClr val="221F1F"/>
                </a:solidFill>
                <a:latin typeface="Arial"/>
                <a:cs typeface="Arial"/>
              </a:rPr>
              <a:t>ahí.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¿Qué  estructura trabajamos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el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año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pasado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que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contenía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terminación -ING? ¡Correcto!  Presente continuo,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el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mismo tiempo que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nos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sirve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para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las </a:t>
            </a:r>
            <a:r>
              <a:rPr sz="1600" b="1" spc="-10" dirty="0">
                <a:solidFill>
                  <a:srgbClr val="221F1F"/>
                </a:solidFill>
                <a:latin typeface="Arial"/>
                <a:cs typeface="Arial"/>
              </a:rPr>
              <a:t>cosas </a:t>
            </a:r>
            <a:r>
              <a:rPr sz="1600" b="1" dirty="0">
                <a:solidFill>
                  <a:srgbClr val="221F1F"/>
                </a:solidFill>
                <a:latin typeface="Arial"/>
                <a:cs typeface="Arial"/>
              </a:rPr>
              <a:t>que están  </a:t>
            </a: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pasando en </a:t>
            </a:r>
            <a:r>
              <a:rPr sz="1600" b="1" spc="-10" dirty="0">
                <a:solidFill>
                  <a:srgbClr val="221F1F"/>
                </a:solidFill>
                <a:latin typeface="Arial"/>
                <a:cs typeface="Arial"/>
              </a:rPr>
              <a:t>este mismo</a:t>
            </a:r>
            <a:r>
              <a:rPr sz="1600" b="1" spc="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instante.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sz="1600" dirty="0">
              <a:latin typeface="Arial"/>
              <a:cs typeface="Arial"/>
            </a:endParaRPr>
          </a:p>
          <a:p>
            <a:pPr marL="12700" marR="95250">
              <a:lnSpc>
                <a:spcPct val="150000"/>
              </a:lnSpc>
            </a:pP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En este caso, estamos usando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estructura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del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presente simple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para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expresar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la 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transición hacia esa emoción.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Como </a:t>
            </a:r>
            <a:r>
              <a:rPr sz="1600" spc="5" dirty="0">
                <a:solidFill>
                  <a:srgbClr val="221F1F"/>
                </a:solidFill>
                <a:latin typeface="Arial"/>
                <a:cs typeface="Arial"/>
              </a:rPr>
              <a:t>si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dijéramos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“Yo me estoy poniendo</a:t>
            </a:r>
            <a:r>
              <a:rPr sz="1600" spc="1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triste”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Let’s remember the structure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we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use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with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present</a:t>
            </a:r>
            <a:r>
              <a:rPr sz="1600" spc="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continuous:</a:t>
            </a:r>
            <a:endParaRPr lang="es-MX" sz="1600" spc="-5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endParaRPr lang="es-MX" sz="1400" spc="-5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endParaRPr sz="1400" dirty="0">
              <a:latin typeface="Arial"/>
              <a:cs typeface="Arial"/>
            </a:endParaRPr>
          </a:p>
          <a:p>
            <a:pPr marL="1969135" marR="923290" indent="-988694">
              <a:lnSpc>
                <a:spcPct val="150000"/>
              </a:lnSpc>
            </a:pP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997910"/>
              </p:ext>
            </p:extLst>
          </p:nvPr>
        </p:nvGraphicFramePr>
        <p:xfrm>
          <a:off x="755576" y="1196752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Sujeto </a:t>
                      </a:r>
                      <a:r>
                        <a:rPr lang="es-MX" sz="18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lang="es-MX" sz="18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Verbo </a:t>
                      </a:r>
                      <a:r>
                        <a:rPr lang="es-MX" sz="18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lang="es-MX" sz="18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sentimiento    </a:t>
                      </a:r>
                      <a:r>
                        <a:rPr lang="es-MX" sz="18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=      I </a:t>
                      </a:r>
                      <a:r>
                        <a:rPr lang="es-MX" sz="18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am</a:t>
                      </a:r>
                      <a:r>
                        <a:rPr lang="es-MX" sz="1800" spc="4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s-MX" sz="1800" spc="-10" dirty="0" err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happy</a:t>
                      </a:r>
                      <a:endParaRPr lang="es-MX" sz="1800" spc="-10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endParaRPr lang="es-MX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208463"/>
              </p:ext>
            </p:extLst>
          </p:nvPr>
        </p:nvGraphicFramePr>
        <p:xfrm>
          <a:off x="164767" y="5408859"/>
          <a:ext cx="849694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Subject </a:t>
                      </a:r>
                      <a:r>
                        <a:rPr lang="en-US" sz="1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lang="en-US" sz="1800" b="1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be(Is/Are/Am) </a:t>
                      </a:r>
                      <a:r>
                        <a:rPr lang="en-US" sz="1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lang="en-US" sz="1800" b="1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 (</a:t>
                      </a:r>
                      <a:r>
                        <a:rPr lang="en-US" sz="1800" b="1" spc="-5" dirty="0" err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Ing</a:t>
                      </a:r>
                      <a:r>
                        <a:rPr lang="en-US" sz="1800" b="1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) </a:t>
                      </a:r>
                      <a:r>
                        <a:rPr lang="en-US" sz="1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lang="en-US" sz="1800" b="1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complement  </a:t>
                      </a:r>
                      <a:r>
                        <a:rPr lang="en-US" sz="1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 + </a:t>
                      </a:r>
                      <a:r>
                        <a:rPr lang="en-US" sz="1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am </a:t>
                      </a:r>
                      <a:r>
                        <a:rPr lang="en-US" sz="1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lang="en-US" sz="1800" b="1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getting </a:t>
                      </a:r>
                      <a:r>
                        <a:rPr lang="en-US" sz="1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lang="en-US" sz="1800" b="1" spc="1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b="1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upset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endParaRPr lang="es-MX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62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359533" y="260648"/>
            <a:ext cx="8352928" cy="876522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estructura anterior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aplicaremos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en 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siguiente actividad,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en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la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que deben  </a:t>
            </a:r>
            <a:r>
              <a:rPr sz="1600" spc="-10" dirty="0">
                <a:solidFill>
                  <a:srgbClr val="221F1F"/>
                </a:solidFill>
                <a:latin typeface="Arial"/>
                <a:cs typeface="Arial"/>
              </a:rPr>
              <a:t>identificar los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rostros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y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aplicar </a:t>
            </a:r>
            <a:r>
              <a:rPr sz="1600" dirty="0">
                <a:solidFill>
                  <a:srgbClr val="221F1F"/>
                </a:solidFill>
                <a:latin typeface="Arial"/>
                <a:cs typeface="Arial"/>
              </a:rPr>
              <a:t>la</a:t>
            </a:r>
            <a:r>
              <a:rPr sz="1600" spc="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Arial"/>
                <a:cs typeface="Arial"/>
              </a:rPr>
              <a:t>estructura.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Activity </a:t>
            </a:r>
            <a:r>
              <a:rPr sz="1600" b="1" dirty="0">
                <a:solidFill>
                  <a:srgbClr val="221F1F"/>
                </a:solidFill>
                <a:latin typeface="Arial"/>
                <a:cs typeface="Arial"/>
              </a:rPr>
              <a:t>IV.- </a:t>
            </a: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Identify </a:t>
            </a:r>
            <a:r>
              <a:rPr sz="1600" b="1" dirty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feelings and write </a:t>
            </a:r>
            <a:r>
              <a:rPr sz="1600" b="1" dirty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sentences </a:t>
            </a:r>
            <a:r>
              <a:rPr sz="1600" b="1" dirty="0">
                <a:solidFill>
                  <a:srgbClr val="221F1F"/>
                </a:solidFill>
                <a:latin typeface="Arial"/>
                <a:cs typeface="Arial"/>
              </a:rPr>
              <a:t>using</a:t>
            </a:r>
            <a:r>
              <a:rPr sz="1600" b="1" spc="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21F1F"/>
                </a:solidFill>
                <a:latin typeface="Arial"/>
                <a:cs typeface="Arial"/>
              </a:rPr>
              <a:t>“Getting”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6"/>
          <p:cNvSpPr/>
          <p:nvPr/>
        </p:nvSpPr>
        <p:spPr>
          <a:xfrm>
            <a:off x="467545" y="1412776"/>
            <a:ext cx="8136904" cy="5112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4444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404664"/>
            <a:ext cx="7776864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lnSpc>
                <a:spcPct val="150000"/>
              </a:lnSpc>
            </a:pP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Deben aplicar correctamente los pronombres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femeninos y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masculinos para 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completar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esta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actividad. Recuerden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que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siempre que aplicamos presente  continuo, la forma del verbo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be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debe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ser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acorde al</a:t>
            </a:r>
            <a:r>
              <a:rPr lang="es-CL" spc="4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sujeto.</a:t>
            </a:r>
            <a:endParaRPr lang="es-CL" dirty="0">
              <a:latin typeface="Arial"/>
              <a:cs typeface="Arial"/>
            </a:endParaRPr>
          </a:p>
        </p:txBody>
      </p:sp>
      <p:graphicFrame>
        <p:nvGraphicFramePr>
          <p:cNvPr id="5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72557"/>
              </p:ext>
            </p:extLst>
          </p:nvPr>
        </p:nvGraphicFramePr>
        <p:xfrm>
          <a:off x="755576" y="1920537"/>
          <a:ext cx="7848872" cy="2001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6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2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339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</a:pPr>
                      <a:endParaRPr lang="es-MX" sz="1600" b="1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20"/>
                        </a:lnSpc>
                      </a:pPr>
                      <a:r>
                        <a:rPr sz="16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Pronouns</a:t>
                      </a:r>
                      <a:endParaRPr lang="es-MX" sz="1600" b="1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2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</a:pPr>
                      <a:endParaRPr lang="es-MX" sz="1600" b="1" spc="-15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20"/>
                        </a:lnSpc>
                      </a:pPr>
                      <a:r>
                        <a:rPr sz="1600" b="1" spc="-1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753"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endParaRPr lang="es-MX" sz="1600" spc="-5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40"/>
                        </a:lnSpc>
                      </a:pPr>
                      <a:r>
                        <a:rPr sz="16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She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He </a:t>
                      </a:r>
                      <a:r>
                        <a:rPr lang="es-MX" sz="16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It</a:t>
                      </a:r>
                      <a:endParaRPr lang="es-MX" sz="1600" spc="5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4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endParaRPr lang="es-MX" sz="1600" spc="5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40"/>
                        </a:lnSpc>
                      </a:pPr>
                      <a:r>
                        <a:rPr sz="1600" spc="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</a:pPr>
                      <a:endParaRPr lang="es-MX" sz="1600" spc="-5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20"/>
                        </a:lnSpc>
                      </a:pPr>
                      <a:r>
                        <a:rPr sz="16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You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sz="16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they </a:t>
                      </a:r>
                      <a:r>
                        <a:rPr lang="es-MX" sz="16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600" spc="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we</a:t>
                      </a:r>
                      <a:endParaRPr lang="es-MX" sz="1600" spc="-15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2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</a:pPr>
                      <a:endParaRPr lang="es-MX" sz="1600" spc="-10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20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720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</a:pPr>
                      <a:r>
                        <a:rPr lang="es-MX" sz="16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67945">
                        <a:lnSpc>
                          <a:spcPts val="1325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</a:pPr>
                      <a:endParaRPr lang="es-MX" sz="1600" spc="-5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25"/>
                        </a:lnSpc>
                      </a:pPr>
                      <a:r>
                        <a:rPr sz="16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Am</a:t>
                      </a:r>
                      <a:endParaRPr lang="es-MX" sz="1600" spc="-5" dirty="0">
                        <a:solidFill>
                          <a:srgbClr val="221F1F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325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323528" y="3933056"/>
            <a:ext cx="828092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lnSpc>
                <a:spcPct val="150000"/>
              </a:lnSpc>
            </a:pP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Muy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bien, </a:t>
            </a:r>
            <a:r>
              <a:rPr lang="es-CL" dirty="0" err="1">
                <a:solidFill>
                  <a:srgbClr val="221F1F"/>
                </a:solidFill>
                <a:latin typeface="Arial"/>
                <a:cs typeface="Arial"/>
              </a:rPr>
              <a:t>my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s-CL" spc="-5" dirty="0" err="1">
                <a:solidFill>
                  <a:srgbClr val="221F1F"/>
                </a:solidFill>
                <a:latin typeface="Arial"/>
                <a:cs typeface="Arial"/>
              </a:rPr>
              <a:t>lovely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s-CL" spc="-5">
                <a:solidFill>
                  <a:srgbClr val="221F1F"/>
                </a:solidFill>
                <a:latin typeface="Arial"/>
                <a:cs typeface="Arial"/>
              </a:rPr>
              <a:t>students,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hicieron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un gran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trabajo,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eso estoy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seguro,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pero  también es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importante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tener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pruebas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de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ello,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por lo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que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les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recuerdo que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es 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sumamente importante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que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manden sus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trabajos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y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sus dudas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al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correo que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les  dejé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para contactarme.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Muchas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felicitaciones a quienes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han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mandado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el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material </a:t>
            </a:r>
            <a:r>
              <a:rPr lang="es-CL" dirty="0">
                <a:solidFill>
                  <a:srgbClr val="221F1F"/>
                </a:solidFill>
                <a:latin typeface="Arial"/>
                <a:cs typeface="Arial"/>
              </a:rPr>
              <a:t>y  </a:t>
            </a:r>
            <a:r>
              <a:rPr lang="es-CL" spc="-10" dirty="0">
                <a:solidFill>
                  <a:srgbClr val="221F1F"/>
                </a:solidFill>
                <a:latin typeface="Arial"/>
                <a:cs typeface="Arial"/>
              </a:rPr>
              <a:t>han 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demostrado </a:t>
            </a:r>
            <a:r>
              <a:rPr lang="es-CL" spc="-5" dirty="0" err="1">
                <a:solidFill>
                  <a:srgbClr val="221F1F"/>
                </a:solidFill>
                <a:latin typeface="Arial"/>
                <a:cs typeface="Arial"/>
              </a:rPr>
              <a:t>that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s-CL" spc="-5" dirty="0" err="1">
                <a:solidFill>
                  <a:srgbClr val="221F1F"/>
                </a:solidFill>
                <a:latin typeface="Arial"/>
                <a:cs typeface="Arial"/>
              </a:rPr>
              <a:t>you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 are</a:t>
            </a:r>
            <a:r>
              <a:rPr lang="es-CL" spc="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s-CL" spc="-5" dirty="0" err="1">
                <a:solidFill>
                  <a:srgbClr val="221F1F"/>
                </a:solidFill>
                <a:latin typeface="Arial"/>
                <a:cs typeface="Arial"/>
              </a:rPr>
              <a:t>awesome</a:t>
            </a:r>
            <a:r>
              <a:rPr lang="es-CL" spc="-5" dirty="0">
                <a:solidFill>
                  <a:srgbClr val="221F1F"/>
                </a:solidFill>
                <a:latin typeface="Arial"/>
                <a:cs typeface="Arial"/>
              </a:rPr>
              <a:t>!</a:t>
            </a:r>
            <a:endParaRPr lang="es-CL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5717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779</Words>
  <Application>Microsoft Office PowerPoint</Application>
  <PresentationFormat>Presentación en pantalla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Segoe UI Emoji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Fidelina</dc:creator>
  <cp:lastModifiedBy>Patricia Camargo</cp:lastModifiedBy>
  <cp:revision>5</cp:revision>
  <dcterms:created xsi:type="dcterms:W3CDTF">2020-04-24T00:05:05Z</dcterms:created>
  <dcterms:modified xsi:type="dcterms:W3CDTF">2020-04-24T20:27:18Z</dcterms:modified>
</cp:coreProperties>
</file>