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</p:sldMasterIdLst>
  <p:notesMasterIdLst>
    <p:notesMasterId r:id="rId41"/>
  </p:notesMasterIdLst>
  <p:handoutMasterIdLst>
    <p:handoutMasterId r:id="rId42"/>
  </p:handoutMasterIdLst>
  <p:sldIdLst>
    <p:sldId id="479" r:id="rId3"/>
    <p:sldId id="606" r:id="rId4"/>
    <p:sldId id="608" r:id="rId5"/>
    <p:sldId id="569" r:id="rId6"/>
    <p:sldId id="503" r:id="rId7"/>
    <p:sldId id="501" r:id="rId8"/>
    <p:sldId id="502" r:id="rId9"/>
    <p:sldId id="583" r:id="rId10"/>
    <p:sldId id="584" r:id="rId11"/>
    <p:sldId id="570" r:id="rId12"/>
    <p:sldId id="571" r:id="rId13"/>
    <p:sldId id="572" r:id="rId14"/>
    <p:sldId id="573" r:id="rId15"/>
    <p:sldId id="574" r:id="rId16"/>
    <p:sldId id="575" r:id="rId17"/>
    <p:sldId id="564" r:id="rId18"/>
    <p:sldId id="563" r:id="rId19"/>
    <p:sldId id="609" r:id="rId20"/>
    <p:sldId id="506" r:id="rId21"/>
    <p:sldId id="612" r:id="rId22"/>
    <p:sldId id="613" r:id="rId23"/>
    <p:sldId id="518" r:id="rId24"/>
    <p:sldId id="510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2" r:id="rId33"/>
    <p:sldId id="623" r:id="rId34"/>
    <p:sldId id="624" r:id="rId35"/>
    <p:sldId id="625" r:id="rId36"/>
    <p:sldId id="566" r:id="rId37"/>
    <p:sldId id="621" r:id="rId38"/>
    <p:sldId id="602" r:id="rId39"/>
    <p:sldId id="51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>
      <p:cViewPr varScale="1">
        <p:scale>
          <a:sx n="74" d="100"/>
          <a:sy n="74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/>
            <a:t>Cálculo mental.</a:t>
          </a:r>
          <a:endParaRPr lang="es-CL" sz="16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/>
            <a:t>Conocimientos previos: Concepto y términos de la Adición y Sustracción.</a:t>
          </a:r>
          <a:endParaRPr lang="es-CL" sz="16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 smtClean="0"/>
            <a:t>Reforzar y ejercitar en el texto escolar – cuaderno de actividades de matemática.</a:t>
          </a:r>
          <a:endParaRPr lang="es-CL" sz="1600" dirty="0"/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/>
            <a:t>Evaluar lo aprendido.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 smtClean="0"/>
            <a:t>Observar video motivacional.</a:t>
          </a:r>
          <a:endParaRPr lang="es-CL" sz="1600" dirty="0"/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 smtClean="0"/>
            <a:t>Escribir en tu cuaderno concepto de ALGORITMO.</a:t>
          </a:r>
          <a:endParaRPr lang="es-CL" sz="1600" dirty="0"/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1"/>
      <dgm:spPr/>
    </dgm:pt>
    <dgm:pt modelId="{EB18084B-E9CC-4FDC-A64B-63C2FCEAFB18}" type="pres">
      <dgm:prSet presAssocID="{909D3D5D-43DF-4572-BECA-4B12AB8F3DF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1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11"/>
      <dgm:spPr/>
    </dgm:pt>
    <dgm:pt modelId="{5FBED942-DD92-4ABF-BAAF-7515AE43E467}" type="pres">
      <dgm:prSet presAssocID="{6A9E1F16-DC90-4F72-81B3-1060AA0D244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87026E-3EFB-4DC0-9BDC-87F4CCFF05B5}" type="pres">
      <dgm:prSet presAssocID="{6A9E1F16-DC90-4F72-81B3-1060AA0D2447}" presName="Triangle" presStyleLbl="alignNode1" presStyleIdx="3" presStyleCnt="11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1"/>
      <dgm:spPr/>
    </dgm:pt>
    <dgm:pt modelId="{94BC7C03-FB1B-43D8-9927-CFAB7107418C}" type="pres">
      <dgm:prSet presAssocID="{F66EC1E8-4BD6-48C1-BDD2-3DF9C8052F8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11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6" presStyleCnt="11"/>
      <dgm:spPr/>
    </dgm:pt>
    <dgm:pt modelId="{77161937-8076-4CCC-99A7-B6B3AC187133}" type="pres">
      <dgm:prSet presAssocID="{5DA06C4B-E6DF-4575-80E8-F2EC36339DB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99D80-841F-4370-A26A-9DC283CAAD64}" type="pres">
      <dgm:prSet presAssocID="{5DA06C4B-E6DF-4575-80E8-F2EC36339DBC}" presName="Triangle" presStyleLbl="alignNode1" presStyleIdx="7" presStyleCnt="11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8" presStyleCnt="11"/>
      <dgm:spPr/>
    </dgm:pt>
    <dgm:pt modelId="{8F692DD2-1F56-4228-B3FE-62CF36B6BE43}" type="pres">
      <dgm:prSet presAssocID="{03C30929-F9B0-40A5-8DAF-406CDCDCD18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B816AB-0BC8-497A-9F8F-2943B6C82F38}" type="pres">
      <dgm:prSet presAssocID="{03C30929-F9B0-40A5-8DAF-406CDCDCD182}" presName="Triangle" presStyleLbl="alignNode1" presStyleIdx="9" presStyleCnt="11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0" presStyleCnt="11"/>
      <dgm:spPr/>
    </dgm:pt>
    <dgm:pt modelId="{83CA91AA-6663-421B-8A4A-932FAAE14625}" type="pres">
      <dgm:prSet presAssocID="{33E6E5C9-6B01-4221-8A8E-01AF35DB520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5" destOrd="0" parTransId="{BD8E5EC3-6756-49D5-89CD-7FECD5563880}" sibTransId="{5534E228-B905-44AD-BDA3-E2A644CBBD87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2914ED1A-5063-4288-8578-281DDEC3CCA7}" srcId="{91841FAF-505A-4A39-9CE6-FCBC185FC6D7}" destId="{5DA06C4B-E6DF-4575-80E8-F2EC36339DBC}" srcOrd="3" destOrd="0" parTransId="{7E004E9C-DA43-48B7-8444-F76D9E3386AA}" sibTransId="{EAE080F4-7E08-4FBF-9F00-9CAFC00B532D}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380D8B15-0A7A-48B6-B4D7-6AC2EFB41009}" srcId="{91841FAF-505A-4A39-9CE6-FCBC185FC6D7}" destId="{03C30929-F9B0-40A5-8DAF-406CDCDCD182}" srcOrd="4" destOrd="0" parTransId="{76B03D51-E6EE-4E5D-AE2B-C8DEC844F78A}" sibTransId="{FCBE1E9A-53E1-4B00-AFF5-9307A9A0FF32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6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7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8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9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0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/>
            <a:t>Cálculo mental.</a:t>
          </a:r>
          <a:endParaRPr lang="es-CL" sz="16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/>
            <a:t>Conocimientos previos: Concepto y términos de la Adición y Sustracción.</a:t>
          </a:r>
          <a:endParaRPr lang="es-CL" sz="16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 smtClean="0"/>
            <a:t>Reforzar y ejercitar en el texto escolar – cuaderno de actividades de matemática.</a:t>
          </a:r>
          <a:endParaRPr lang="es-CL" sz="1600" dirty="0"/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/>
            <a:t>Evaluar lo aprendido.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 smtClean="0"/>
            <a:t>Observar video motivacional.</a:t>
          </a:r>
          <a:endParaRPr lang="es-CL" sz="1600" dirty="0"/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 smtClean="0"/>
            <a:t>Escribir en tu cuaderno concepto de ALGORITMO.</a:t>
          </a:r>
          <a:endParaRPr lang="es-CL" sz="1600" dirty="0"/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1"/>
      <dgm:spPr/>
    </dgm:pt>
    <dgm:pt modelId="{EB18084B-E9CC-4FDC-A64B-63C2FCEAFB18}" type="pres">
      <dgm:prSet presAssocID="{909D3D5D-43DF-4572-BECA-4B12AB8F3DF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1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11"/>
      <dgm:spPr/>
    </dgm:pt>
    <dgm:pt modelId="{5FBED942-DD92-4ABF-BAAF-7515AE43E467}" type="pres">
      <dgm:prSet presAssocID="{6A9E1F16-DC90-4F72-81B3-1060AA0D244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87026E-3EFB-4DC0-9BDC-87F4CCFF05B5}" type="pres">
      <dgm:prSet presAssocID="{6A9E1F16-DC90-4F72-81B3-1060AA0D2447}" presName="Triangle" presStyleLbl="alignNode1" presStyleIdx="3" presStyleCnt="11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1"/>
      <dgm:spPr/>
    </dgm:pt>
    <dgm:pt modelId="{94BC7C03-FB1B-43D8-9927-CFAB7107418C}" type="pres">
      <dgm:prSet presAssocID="{F66EC1E8-4BD6-48C1-BDD2-3DF9C8052F8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11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6" presStyleCnt="11"/>
      <dgm:spPr/>
    </dgm:pt>
    <dgm:pt modelId="{77161937-8076-4CCC-99A7-B6B3AC187133}" type="pres">
      <dgm:prSet presAssocID="{5DA06C4B-E6DF-4575-80E8-F2EC36339DB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99D80-841F-4370-A26A-9DC283CAAD64}" type="pres">
      <dgm:prSet presAssocID="{5DA06C4B-E6DF-4575-80E8-F2EC36339DBC}" presName="Triangle" presStyleLbl="alignNode1" presStyleIdx="7" presStyleCnt="11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8" presStyleCnt="11"/>
      <dgm:spPr/>
    </dgm:pt>
    <dgm:pt modelId="{8F692DD2-1F56-4228-B3FE-62CF36B6BE43}" type="pres">
      <dgm:prSet presAssocID="{03C30929-F9B0-40A5-8DAF-406CDCDCD18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B816AB-0BC8-497A-9F8F-2943B6C82F38}" type="pres">
      <dgm:prSet presAssocID="{03C30929-F9B0-40A5-8DAF-406CDCDCD182}" presName="Triangle" presStyleLbl="alignNode1" presStyleIdx="9" presStyleCnt="11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0" presStyleCnt="11"/>
      <dgm:spPr/>
    </dgm:pt>
    <dgm:pt modelId="{83CA91AA-6663-421B-8A4A-932FAAE14625}" type="pres">
      <dgm:prSet presAssocID="{33E6E5C9-6B01-4221-8A8E-01AF35DB520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5" destOrd="0" parTransId="{BD8E5EC3-6756-49D5-89CD-7FECD5563880}" sibTransId="{5534E228-B905-44AD-BDA3-E2A644CBBD87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2914ED1A-5063-4288-8578-281DDEC3CCA7}" srcId="{91841FAF-505A-4A39-9CE6-FCBC185FC6D7}" destId="{5DA06C4B-E6DF-4575-80E8-F2EC36339DBC}" srcOrd="3" destOrd="0" parTransId="{7E004E9C-DA43-48B7-8444-F76D9E3386AA}" sibTransId="{EAE080F4-7E08-4FBF-9F00-9CAFC00B532D}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380D8B15-0A7A-48B6-B4D7-6AC2EFB41009}" srcId="{91841FAF-505A-4A39-9CE6-FCBC185FC6D7}" destId="{03C30929-F9B0-40A5-8DAF-406CDCDCD182}" srcOrd="4" destOrd="0" parTransId="{76B03D51-E6EE-4E5D-AE2B-C8DEC844F78A}" sibTransId="{FCBE1E9A-53E1-4B00-AFF5-9307A9A0FF32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6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7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8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9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0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29-04-2020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6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7971" y="365040"/>
            <a:ext cx="10514231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7971" y="1825200"/>
            <a:ext cx="10514231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998"/>
              </a:spcBef>
              <a:defRPr/>
            </a:lvl1pPr>
          </a:lstStyle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29-04-2020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9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zLAhhd7Q4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MZ9uaF1ME&amp;t=132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e0pecj7ZCcQ" TargetMode="Externa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0"/>
            <a:ext cx="8458200" cy="1828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72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7200" noProof="1" smtClean="0">
                <a:latin typeface="Arial" panose="020B0604020202020204" pitchFamily="34" charset="0"/>
                <a:cs typeface="Arial" panose="020B0604020202020204" pitchFamily="34" charset="0"/>
              </a:rPr>
              <a:t>atemática</a:t>
            </a:r>
            <a:endParaRPr lang="es-ES" sz="72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1916832"/>
            <a:ext cx="72008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12"/>
              </a:spcBef>
              <a:buNone/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aterial semana 6 - 4° básico</a:t>
            </a: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rofesoras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erónica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aldonado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ayte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arrasco</a:t>
            </a:r>
          </a:p>
          <a:p>
            <a:pPr algn="just">
              <a:spcBef>
                <a:spcPts val="12"/>
              </a:spcBef>
            </a:pPr>
            <a:endParaRPr lang="es-ES" sz="36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olegio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urora de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 algn="just">
              <a:spcBef>
                <a:spcPts val="12"/>
              </a:spcBef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176120" y="188640"/>
            <a:ext cx="4248472" cy="14401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NO IMPRIMIR</a:t>
            </a:r>
            <a:endParaRPr lang="es-CL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4437112"/>
            <a:ext cx="2896394" cy="1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2" name="Llamada rectangular redondeada 1"/>
          <p:cNvSpPr/>
          <p:nvPr/>
        </p:nvSpPr>
        <p:spPr>
          <a:xfrm>
            <a:off x="3863752" y="55752"/>
            <a:ext cx="4230255" cy="3816424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b="1" dirty="0" smtClean="0"/>
          </a:p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de recordar el valor posicional, realizaremos un juego de refuerzo… sigue las instrucciones:</a:t>
            </a:r>
          </a:p>
          <a:p>
            <a:pPr marL="457200" indent="-457200" algn="ctr">
              <a:buAutoNum type="arabicParenR"/>
            </a:pPr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 la cifra.</a:t>
            </a:r>
          </a:p>
          <a:p>
            <a:pPr marL="457200" indent="-457200" algn="ctr">
              <a:buAutoNum type="arabicParenR"/>
            </a:pPr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el valor posicional del número destacado dentro de la cifra.</a:t>
            </a:r>
          </a:p>
          <a:p>
            <a:pPr marL="457200" indent="-457200" algn="ctr">
              <a:buAutoNum type="arabicParenR"/>
            </a:pPr>
            <a:endParaRPr lang="es-CL" sz="2400" dirty="0"/>
          </a:p>
        </p:txBody>
      </p:sp>
      <p:sp>
        <p:nvSpPr>
          <p:cNvPr id="9" name="Conector 8"/>
          <p:cNvSpPr/>
          <p:nvPr/>
        </p:nvSpPr>
        <p:spPr>
          <a:xfrm>
            <a:off x="9768408" y="3645024"/>
            <a:ext cx="2232248" cy="2126461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 respuesta correcta te dará un punto</a:t>
            </a:r>
          </a:p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Cuenta tus puntos!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662847" y="4115143"/>
            <a:ext cx="4830677" cy="1053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¡Comencemos el juego!</a:t>
            </a:r>
          </a:p>
        </p:txBody>
      </p:sp>
      <p:pic>
        <p:nvPicPr>
          <p:cNvPr id="11" name="Picture 2" descr="Resultado de imagen de boton star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63" y="5225269"/>
            <a:ext cx="1439012" cy="10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7518" y="0"/>
            <a:ext cx="2396074" cy="1628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Juego de forma oral</a:t>
            </a:r>
            <a:endParaRPr lang="es-C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21.5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.108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8.534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.61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9"/>
          <p:cNvPicPr/>
          <p:nvPr/>
        </p:nvPicPr>
        <p:blipFill>
          <a:blip r:embed="rId2"/>
          <a:stretch/>
        </p:blipFill>
        <p:spPr>
          <a:xfrm>
            <a:off x="-408802" y="3193809"/>
            <a:ext cx="4473138" cy="3746032"/>
          </a:xfrm>
          <a:prstGeom prst="rect">
            <a:avLst/>
          </a:prstGeom>
          <a:ln>
            <a:noFill/>
          </a:ln>
        </p:spPr>
      </p:pic>
      <p:pic>
        <p:nvPicPr>
          <p:cNvPr id="6" name="Imagen 1"/>
          <p:cNvPicPr/>
          <p:nvPr/>
        </p:nvPicPr>
        <p:blipFill>
          <a:blip r:embed="rId3"/>
          <a:stretch/>
        </p:blipFill>
        <p:spPr>
          <a:xfrm>
            <a:off x="8800162" y="0"/>
            <a:ext cx="3391838" cy="3379600"/>
          </a:xfrm>
          <a:prstGeom prst="rect">
            <a:avLst/>
          </a:prstGeom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4687768" y="5066825"/>
            <a:ext cx="6845928" cy="1143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¡Debes ser sincero en tus respuestas!</a:t>
            </a:r>
            <a:endParaRPr lang="es-C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lamada rectangular redondeada 2"/>
          <p:cNvSpPr/>
          <p:nvPr/>
        </p:nvSpPr>
        <p:spPr>
          <a:xfrm>
            <a:off x="4471665" y="1124744"/>
            <a:ext cx="3280519" cy="3214381"/>
          </a:xfrm>
          <a:prstGeom prst="wedgeRoundRectCallout">
            <a:avLst>
              <a:gd name="adj1" fmla="val -71035"/>
              <a:gd name="adj2" fmla="val 41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2000" b="1" dirty="0" smtClean="0"/>
          </a:p>
          <a:p>
            <a:pPr algn="just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respuestas correctas son:</a:t>
            </a:r>
          </a:p>
          <a:p>
            <a:pPr algn="just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Decena</a:t>
            </a:r>
          </a:p>
          <a:p>
            <a:pPr algn="just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mil</a:t>
            </a:r>
          </a:p>
          <a:p>
            <a:pPr algn="just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Decena de mil</a:t>
            </a:r>
          </a:p>
          <a:p>
            <a:pPr algn="just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</a:p>
          <a:p>
            <a:pPr algn="just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Centena</a:t>
            </a:r>
          </a:p>
          <a:p>
            <a:pPr algn="just"/>
            <a:endParaRPr lang="es-C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95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19" y="5355829"/>
            <a:ext cx="12893521" cy="2158999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25" y="297408"/>
            <a:ext cx="6555466" cy="6336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33" y="3838627"/>
            <a:ext cx="2107886" cy="2795036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3757" y="4381436"/>
            <a:ext cx="1874636" cy="1936548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171" y="3941573"/>
            <a:ext cx="142901" cy="139662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6506" y="3986207"/>
            <a:ext cx="69831" cy="47514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6439" y="3919616"/>
            <a:ext cx="73070" cy="58672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112" y="3249743"/>
            <a:ext cx="1139612" cy="1047464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3445" y="3524388"/>
            <a:ext cx="630278" cy="772819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7537" y="3557503"/>
            <a:ext cx="11159" cy="80989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112" y="3809830"/>
            <a:ext cx="615880" cy="484137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079" y="3697165"/>
            <a:ext cx="61912" cy="84229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171" y="3608257"/>
            <a:ext cx="366792" cy="220651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0499" y="3700404"/>
            <a:ext cx="92148" cy="65152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1658" y="3325694"/>
            <a:ext cx="534890" cy="45894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79407" y="3440158"/>
            <a:ext cx="447422" cy="187176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1658" y="3451317"/>
            <a:ext cx="534890" cy="333317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7834" y="3627334"/>
            <a:ext cx="98267" cy="61912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069" y="3854465"/>
            <a:ext cx="61912" cy="50753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79499" y="3513229"/>
            <a:ext cx="263486" cy="30776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3942" y="3820989"/>
            <a:ext cx="25557" cy="44634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3875" y="3233905"/>
            <a:ext cx="1169848" cy="1090298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4942" y="3281419"/>
            <a:ext cx="593923" cy="53633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5516" y="3605017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182" y="3681327"/>
            <a:ext cx="139662" cy="106546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3446" y="3759077"/>
            <a:ext cx="128863" cy="106546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899992" y="3832147"/>
            <a:ext cx="106186" cy="95388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2446" y="3700405"/>
            <a:ext cx="127063" cy="120584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8992" y="3784634"/>
            <a:ext cx="126704" cy="117345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6337" y="3860584"/>
            <a:ext cx="115905" cy="103307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2615" y="3820989"/>
            <a:ext cx="109426" cy="95388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242" y="3901978"/>
            <a:ext cx="114105" cy="95388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7428" y="3971809"/>
            <a:ext cx="114465" cy="87469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4773" y="3919616"/>
            <a:ext cx="173137" cy="191855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1811" y="5310115"/>
            <a:ext cx="77750" cy="50753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6379" y="5310115"/>
            <a:ext cx="52193" cy="50753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39561" y="5312995"/>
            <a:ext cx="84229" cy="66951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5872" y="5320913"/>
            <a:ext cx="73070" cy="95388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4298" y="5372027"/>
            <a:ext cx="215972" cy="7775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5210" y="5665389"/>
            <a:ext cx="506094" cy="38587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5210" y="5749618"/>
            <a:ext cx="139662" cy="301641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132" y="6127569"/>
            <a:ext cx="430144" cy="326837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122" y="5419541"/>
            <a:ext cx="469739" cy="355634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2893" y="5881361"/>
            <a:ext cx="495296" cy="388749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122" y="5441858"/>
            <a:ext cx="245848" cy="333317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2893" y="5998705"/>
            <a:ext cx="215972" cy="271405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7368" y="5525727"/>
            <a:ext cx="147581" cy="561887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1811" y="6160684"/>
            <a:ext cx="61912" cy="69831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097" y="5284559"/>
            <a:ext cx="611200" cy="1187125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8495" y="4297207"/>
            <a:ext cx="773179" cy="774619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0822" y="4459186"/>
            <a:ext cx="520852" cy="61264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5794" y="4313045"/>
            <a:ext cx="498175" cy="109426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1565" y="4408433"/>
            <a:ext cx="66591" cy="7595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3298" y="4268771"/>
            <a:ext cx="845890" cy="84265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1227" y="4422471"/>
            <a:ext cx="377951" cy="411426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8848" y="3392644"/>
            <a:ext cx="95028" cy="8063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034" y="3043130"/>
            <a:ext cx="133183" cy="92148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014" y="3208349"/>
            <a:ext cx="314239" cy="128503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0636" y="3000296"/>
            <a:ext cx="176377" cy="165218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017" y="3367088"/>
            <a:ext cx="206253" cy="138222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2538" y="3179912"/>
            <a:ext cx="384070" cy="193655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406" y="4808340"/>
            <a:ext cx="1642826" cy="1623749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406" y="5013154"/>
            <a:ext cx="1637787" cy="1418935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5853" y="4643122"/>
            <a:ext cx="455341" cy="138222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09543" y="4646361"/>
            <a:ext cx="66591" cy="131743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7937" y="4702154"/>
            <a:ext cx="61912" cy="112665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328" y="4646361"/>
            <a:ext cx="499975" cy="15730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8729" y="4679837"/>
            <a:ext cx="47514" cy="101507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433" y="4660760"/>
            <a:ext cx="92148" cy="120584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6581" y="4668679"/>
            <a:ext cx="80989" cy="112665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2936" y="6418051"/>
            <a:ext cx="201574" cy="53633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181" y="6392494"/>
            <a:ext cx="371472" cy="146141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187" y="4711513"/>
            <a:ext cx="66951" cy="122384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2842" y="6387815"/>
            <a:ext cx="179257" cy="58672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1776" y="6432089"/>
            <a:ext cx="290482" cy="120584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607" y="3146437"/>
            <a:ext cx="2350854" cy="1550678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7954" y="3146437"/>
            <a:ext cx="179617" cy="120584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159" y="3182792"/>
            <a:ext cx="308120" cy="161979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607" y="3462475"/>
            <a:ext cx="631718" cy="501415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346" y="3454557"/>
            <a:ext cx="1396978" cy="1242558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095" y="3440158"/>
            <a:ext cx="487377" cy="46182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7817" y="6420930"/>
            <a:ext cx="277884" cy="103307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3859" y="6418051"/>
            <a:ext cx="341236" cy="109426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068" y="1601878"/>
            <a:ext cx="1514323" cy="679592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8850" y="1921156"/>
            <a:ext cx="765260" cy="712707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105" y="2186082"/>
            <a:ext cx="77750" cy="7307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395" y="2186082"/>
            <a:ext cx="75950" cy="7307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307" y="703795"/>
            <a:ext cx="2819153" cy="1504604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039" y="1411463"/>
            <a:ext cx="565126" cy="338356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308" y="1379787"/>
            <a:ext cx="1455650" cy="828612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014" y="1448178"/>
            <a:ext cx="677792" cy="69039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2680" y="1862484"/>
            <a:ext cx="820333" cy="715587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8952" y="1892360"/>
            <a:ext cx="2395488" cy="1352344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39528" y="1819650"/>
            <a:ext cx="73070" cy="53633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068" y="1601878"/>
            <a:ext cx="1514323" cy="547849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455" y="2071977"/>
            <a:ext cx="1653985" cy="1169848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6642" y="3263781"/>
            <a:ext cx="304880" cy="187536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116" y="3201869"/>
            <a:ext cx="311000" cy="263486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0701" y="3241824"/>
            <a:ext cx="311000" cy="7775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3832" y="2387656"/>
            <a:ext cx="285803" cy="176377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1937" y="2362459"/>
            <a:ext cx="311000" cy="201574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061" y="913288"/>
            <a:ext cx="864967" cy="407827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056" y="1045030"/>
            <a:ext cx="92148" cy="114105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7954" y="1052949"/>
            <a:ext cx="68391" cy="7595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0549" y="2208399"/>
            <a:ext cx="193655" cy="193655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029" y="2357419"/>
            <a:ext cx="161619" cy="246208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6811" y="2673459"/>
            <a:ext cx="652235" cy="22713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6795" y="1921156"/>
            <a:ext cx="238289" cy="102947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7723" y="2163765"/>
            <a:ext cx="164859" cy="182856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433" y="2163765"/>
            <a:ext cx="165218" cy="182856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8882" y="4705034"/>
            <a:ext cx="21957" cy="7631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09635" y="4708273"/>
            <a:ext cx="19078" cy="69831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046" y="4741749"/>
            <a:ext cx="14398" cy="17278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7564" y="4690996"/>
            <a:ext cx="19078" cy="7595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449" y="644763"/>
            <a:ext cx="3042684" cy="5941386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6574" y="3868503"/>
            <a:ext cx="117705" cy="190775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281" y="4419591"/>
            <a:ext cx="117345" cy="149021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6549" y="4433629"/>
            <a:ext cx="131743" cy="212732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176" y="3868503"/>
            <a:ext cx="122384" cy="147941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604" y="3370328"/>
            <a:ext cx="2393688" cy="1682421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7962" y="3494152"/>
            <a:ext cx="2358773" cy="1558597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509" y="3473274"/>
            <a:ext cx="2101406" cy="1436573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>
            <a:off x="2544509" y="3560743"/>
            <a:ext cx="2101406" cy="1349104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367" y="3319574"/>
            <a:ext cx="2430044" cy="1744333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5980" y="3630574"/>
            <a:ext cx="296601" cy="582404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3740" y="3832148"/>
            <a:ext cx="208053" cy="296961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2828" y="3803711"/>
            <a:ext cx="198694" cy="333317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7641" y="3678088"/>
            <a:ext cx="206613" cy="45894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2926" y="3644972"/>
            <a:ext cx="233250" cy="447422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8662" y="3820989"/>
            <a:ext cx="212732" cy="238289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427" y="4246454"/>
            <a:ext cx="411066" cy="472978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455" y="4341841"/>
            <a:ext cx="198334" cy="30452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465" y="4235295"/>
            <a:ext cx="206253" cy="439863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194" y="4386115"/>
            <a:ext cx="237929" cy="271405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166" y="4378196"/>
            <a:ext cx="198334" cy="223891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1778" y="4187781"/>
            <a:ext cx="77750" cy="388749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2968" y="3641732"/>
            <a:ext cx="450661" cy="53813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449" y="3739999"/>
            <a:ext cx="523732" cy="532011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449" y="3714803"/>
            <a:ext cx="534890" cy="593563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2968" y="3627334"/>
            <a:ext cx="484137" cy="574845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Elipse 234"/>
          <p:cNvSpPr/>
          <p:nvPr/>
        </p:nvSpPr>
        <p:spPr>
          <a:xfrm>
            <a:off x="6258864" y="188640"/>
            <a:ext cx="5672700" cy="27054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¿Cuántas respuestas </a:t>
            </a:r>
            <a:r>
              <a:rPr lang="es-CL" sz="4000" dirty="0" smtClean="0"/>
              <a:t>correctas </a:t>
            </a:r>
            <a:r>
              <a:rPr lang="es-CL" sz="4000" dirty="0"/>
              <a:t>obtuviste?</a:t>
            </a:r>
          </a:p>
        </p:txBody>
      </p:sp>
      <p:pic>
        <p:nvPicPr>
          <p:cNvPr id="236" name="Picture 2" descr="Resultado de imagen de felicitaciones animad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96" y="2936945"/>
            <a:ext cx="3333316" cy="23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Ahora recordemos los términos de la Adición y Sustracción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érminos de las operaciones matemáticas La suma mas actividades de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/>
          <a:stretch/>
        </p:blipFill>
        <p:spPr bwMode="auto">
          <a:xfrm>
            <a:off x="19702" y="2132855"/>
            <a:ext cx="4536504" cy="20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terminos suma, resta, multiplicacion 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" t="20907" r="343" b="996"/>
          <a:stretch/>
        </p:blipFill>
        <p:spPr bwMode="auto">
          <a:xfrm>
            <a:off x="7593143" y="4437112"/>
            <a:ext cx="437913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19"/>
          <p:cNvPicPr/>
          <p:nvPr/>
        </p:nvPicPr>
        <p:blipFill>
          <a:blip r:embed="rId4"/>
          <a:stretch/>
        </p:blipFill>
        <p:spPr>
          <a:xfrm>
            <a:off x="263352" y="4211631"/>
            <a:ext cx="3624482" cy="2430721"/>
          </a:xfrm>
          <a:prstGeom prst="rect">
            <a:avLst/>
          </a:prstGeom>
          <a:ln>
            <a:noFill/>
          </a:ln>
        </p:spPr>
      </p:pic>
      <p:pic>
        <p:nvPicPr>
          <p:cNvPr id="7" name="Imagen 1"/>
          <p:cNvPicPr/>
          <p:nvPr/>
        </p:nvPicPr>
        <p:blipFill>
          <a:blip r:embed="rId5"/>
          <a:stretch/>
        </p:blipFill>
        <p:spPr>
          <a:xfrm>
            <a:off x="8978206" y="898441"/>
            <a:ext cx="3078437" cy="2926603"/>
          </a:xfrm>
          <a:prstGeom prst="rect">
            <a:avLst/>
          </a:prstGeom>
          <a:ln>
            <a:noFill/>
          </a:ln>
        </p:spPr>
      </p:pic>
      <p:sp>
        <p:nvSpPr>
          <p:cNvPr id="4" name="Rectángulo redondeado 3"/>
          <p:cNvSpPr/>
          <p:nvPr/>
        </p:nvSpPr>
        <p:spPr>
          <a:xfrm>
            <a:off x="4780849" y="2708920"/>
            <a:ext cx="2563485" cy="22322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 escriban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-243408"/>
            <a:ext cx="10515600" cy="1325563"/>
          </a:xfrm>
        </p:spPr>
        <p:txBody>
          <a:bodyPr/>
          <a:lstStyle/>
          <a:p>
            <a:pPr algn="ctr"/>
            <a:r>
              <a:rPr lang="es-CL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L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CL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ué es un </a:t>
            </a:r>
            <a:r>
              <a:rPr lang="es-CL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L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lgoritmo</a:t>
            </a:r>
            <a:r>
              <a:rPr lang="es-CL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588" y="1628800"/>
            <a:ext cx="11305256" cy="49406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C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algoritmo es un conjunto de operaciones que realizamos de forma ordenada y sistemática para hacer un cálculo.</a:t>
            </a:r>
          </a:p>
          <a:p>
            <a:pPr marL="0" indent="0">
              <a:buNone/>
            </a:pPr>
            <a:r>
              <a:rPr lang="es-C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C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jemplos:</a:t>
            </a:r>
            <a:endParaRPr lang="es-C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88"/>
            <a:ext cx="2711624" cy="13400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tu cuaderno de asignatura</a:t>
            </a:r>
            <a:endParaRPr lang="es-C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4.Nbt.4 Addition And Subtraction Of Multi Digit Numbers - Lesso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55" y="3386964"/>
            <a:ext cx="2323840" cy="32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mon Core Math is Not the Enemy - Math Hacks -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37" y="3935030"/>
            <a:ext cx="2267807" cy="25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rectangular redondeada 5"/>
          <p:cNvSpPr/>
          <p:nvPr/>
        </p:nvSpPr>
        <p:spPr>
          <a:xfrm>
            <a:off x="1055440" y="4725144"/>
            <a:ext cx="1656184" cy="619869"/>
          </a:xfrm>
          <a:prstGeom prst="wedgeRoundRectCallout">
            <a:avLst>
              <a:gd name="adj1" fmla="val 121138"/>
              <a:gd name="adj2" fmla="val -2811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Adición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lamada rectangular redondeada 8"/>
          <p:cNvSpPr/>
          <p:nvPr/>
        </p:nvSpPr>
        <p:spPr>
          <a:xfrm>
            <a:off x="9937949" y="4293095"/>
            <a:ext cx="1656184" cy="619869"/>
          </a:xfrm>
          <a:prstGeom prst="wedgeRoundRectCallout">
            <a:avLst>
              <a:gd name="adj1" fmla="val -113903"/>
              <a:gd name="adj2" fmla="val 2667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Sustracción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264352" y="42563"/>
            <a:ext cx="2711624" cy="13400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Debes escribir un dígito en cada cuadrado, ocupa tu lápiz bicolor.</a:t>
            </a:r>
            <a:endParaRPr lang="es-C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757" y="1371985"/>
            <a:ext cx="3788866" cy="39694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8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Queridos Estudiantes: </a:t>
            </a:r>
            <a:r>
              <a:rPr lang="es-CO" sz="2800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Esperamos estén muy bien en sus casas. Seleccionamos las actividades de ésta clase con mucha dedicación para que puedan aprender en sus hogares.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36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¡Los extrañamos y queremos mucho!</a:t>
            </a:r>
            <a:endParaRPr lang="en-US" sz="3600" b="1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45" y="657087"/>
            <a:ext cx="5015587" cy="509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Despedida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3" y="2824329"/>
            <a:ext cx="2753183" cy="26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119"/>
          <p:cNvPicPr/>
          <p:nvPr/>
        </p:nvPicPr>
        <p:blipFill>
          <a:blip r:embed="rId2"/>
          <a:stretch/>
        </p:blipFill>
        <p:spPr>
          <a:xfrm>
            <a:off x="263352" y="4211631"/>
            <a:ext cx="3624482" cy="2430721"/>
          </a:xfrm>
          <a:prstGeom prst="rect">
            <a:avLst/>
          </a:prstGeom>
          <a:ln>
            <a:noFill/>
          </a:ln>
        </p:spPr>
      </p:pic>
      <p:pic>
        <p:nvPicPr>
          <p:cNvPr id="7" name="Imagen 1"/>
          <p:cNvPicPr/>
          <p:nvPr/>
        </p:nvPicPr>
        <p:blipFill>
          <a:blip r:embed="rId3"/>
          <a:stretch/>
        </p:blipFill>
        <p:spPr>
          <a:xfrm rot="8925328">
            <a:off x="9315511" y="3943635"/>
            <a:ext cx="2200055" cy="2452957"/>
          </a:xfrm>
          <a:prstGeom prst="rect">
            <a:avLst/>
          </a:prstGeom>
          <a:ln>
            <a:noFill/>
          </a:ln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949" t="46777" r="23019" b="21781"/>
          <a:stretch/>
        </p:blipFill>
        <p:spPr>
          <a:xfrm>
            <a:off x="0" y="0"/>
            <a:ext cx="12097335" cy="3573016"/>
          </a:xfrm>
          <a:prstGeom prst="rect">
            <a:avLst/>
          </a:prstGeom>
        </p:spPr>
      </p:pic>
      <p:sp>
        <p:nvSpPr>
          <p:cNvPr id="8" name="Cinta perforada 7"/>
          <p:cNvSpPr/>
          <p:nvPr/>
        </p:nvSpPr>
        <p:spPr>
          <a:xfrm>
            <a:off x="9048328" y="1471955"/>
            <a:ext cx="2520280" cy="10081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Escríbelo en tu cuaderno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7309" t="36219" r="53874" b="45078"/>
          <a:stretch/>
        </p:blipFill>
        <p:spPr>
          <a:xfrm>
            <a:off x="3957723" y="3775319"/>
            <a:ext cx="4399078" cy="2215088"/>
          </a:xfrm>
          <a:prstGeom prst="rect">
            <a:avLst/>
          </a:prstGeom>
        </p:spPr>
      </p:pic>
      <p:sp>
        <p:nvSpPr>
          <p:cNvPr id="12" name="Cinta perforada 11"/>
          <p:cNvSpPr/>
          <p:nvPr/>
        </p:nvSpPr>
        <p:spPr>
          <a:xfrm>
            <a:off x="4439816" y="5657647"/>
            <a:ext cx="3672408" cy="10081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Escríbelo en tu cuaderno y lo resuelves.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Santo Gif Animado - Gifs animados santo 75591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641867"/>
            <a:ext cx="152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57557" t="45280" r="21413" b="33064"/>
          <a:stretch/>
        </p:blipFill>
        <p:spPr>
          <a:xfrm>
            <a:off x="9120337" y="1196752"/>
            <a:ext cx="2736304" cy="2298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018" t="40158" r="42557" b="41639"/>
          <a:stretch/>
        </p:blipFill>
        <p:spPr>
          <a:xfrm>
            <a:off x="1" y="15607"/>
            <a:ext cx="9120336" cy="3485400"/>
          </a:xfrm>
          <a:prstGeom prst="rect">
            <a:avLst/>
          </a:prstGeom>
        </p:spPr>
      </p:pic>
      <p:sp>
        <p:nvSpPr>
          <p:cNvPr id="5" name="Cinta perforada 4"/>
          <p:cNvSpPr/>
          <p:nvPr/>
        </p:nvSpPr>
        <p:spPr>
          <a:xfrm>
            <a:off x="7032104" y="188640"/>
            <a:ext cx="2520280" cy="10081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Escríbelo en tu cuaderno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119"/>
          <p:cNvPicPr/>
          <p:nvPr/>
        </p:nvPicPr>
        <p:blipFill>
          <a:blip r:embed="rId4"/>
          <a:stretch/>
        </p:blipFill>
        <p:spPr>
          <a:xfrm>
            <a:off x="263352" y="4211631"/>
            <a:ext cx="3624482" cy="2430721"/>
          </a:xfrm>
          <a:prstGeom prst="rect">
            <a:avLst/>
          </a:prstGeom>
          <a:ln>
            <a:noFill/>
          </a:ln>
        </p:spPr>
      </p:pic>
      <p:pic>
        <p:nvPicPr>
          <p:cNvPr id="7" name="Imagen 1"/>
          <p:cNvPicPr/>
          <p:nvPr/>
        </p:nvPicPr>
        <p:blipFill>
          <a:blip r:embed="rId5"/>
          <a:stretch/>
        </p:blipFill>
        <p:spPr>
          <a:xfrm rot="8925328">
            <a:off x="9236913" y="3893696"/>
            <a:ext cx="2200055" cy="2452957"/>
          </a:xfrm>
          <a:prstGeom prst="rect">
            <a:avLst/>
          </a:prstGeom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53321" t="33266" r="22881" b="42125"/>
          <a:stretch/>
        </p:blipFill>
        <p:spPr>
          <a:xfrm>
            <a:off x="3887834" y="3488074"/>
            <a:ext cx="3714259" cy="2159454"/>
          </a:xfrm>
          <a:prstGeom prst="rect">
            <a:avLst/>
          </a:prstGeom>
        </p:spPr>
      </p:pic>
      <p:sp>
        <p:nvSpPr>
          <p:cNvPr id="10" name="Cinta perforada 9"/>
          <p:cNvSpPr/>
          <p:nvPr/>
        </p:nvSpPr>
        <p:spPr>
          <a:xfrm>
            <a:off x="4192019" y="5517232"/>
            <a:ext cx="3672408" cy="10081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Escríbelo en tu cuaderno y lo resuelves.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E23818E-2B39-4DAE-93E0-99EF202C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4" r="1231" b="6807"/>
          <a:stretch/>
        </p:blipFill>
        <p:spPr>
          <a:xfrm>
            <a:off x="3287688" y="57326"/>
            <a:ext cx="7822827" cy="6726537"/>
          </a:xfrm>
          <a:prstGeom prst="rect">
            <a:avLst/>
          </a:prstGeom>
        </p:spPr>
      </p:pic>
      <p:sp>
        <p:nvSpPr>
          <p:cNvPr id="2" name="Llamada rectangular redondeada 1"/>
          <p:cNvSpPr/>
          <p:nvPr/>
        </p:nvSpPr>
        <p:spPr>
          <a:xfrm>
            <a:off x="0" y="2204864"/>
            <a:ext cx="2520280" cy="1944216"/>
          </a:xfrm>
          <a:prstGeom prst="wedgeRoundRectCallout">
            <a:avLst>
              <a:gd name="adj1" fmla="val 117556"/>
              <a:gd name="adj2" fmla="val -3559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Recreo Cerebral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52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Leer y observar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62140" y="139413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8472264" y="5921417"/>
            <a:ext cx="1296144" cy="432048"/>
          </a:xfrm>
          <a:prstGeom prst="rightArrow">
            <a:avLst>
              <a:gd name="adj1" fmla="val 38077"/>
              <a:gd name="adj2" fmla="val 4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9876420" y="5741802"/>
            <a:ext cx="1656184" cy="86409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Resolver</a:t>
            </a:r>
            <a:r>
              <a:rPr lang="es-CL" b="1" dirty="0" smtClean="0"/>
              <a:t> </a:t>
            </a:r>
            <a:endParaRPr lang="es-CL" b="1" dirty="0"/>
          </a:p>
        </p:txBody>
      </p:sp>
      <p:sp>
        <p:nvSpPr>
          <p:cNvPr id="5" name="Rectángulo 4"/>
          <p:cNvSpPr/>
          <p:nvPr/>
        </p:nvSpPr>
        <p:spPr>
          <a:xfrm>
            <a:off x="2927648" y="36196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resolver adiciones y sustracciones aplicando el algoritmo?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1775" t="14564" r="23989" b="8656"/>
          <a:stretch/>
        </p:blipFill>
        <p:spPr>
          <a:xfrm>
            <a:off x="2360765" y="1275837"/>
            <a:ext cx="6696744" cy="5330061"/>
          </a:xfrm>
          <a:prstGeom prst="rect">
            <a:avLst/>
          </a:prstGeom>
        </p:spPr>
      </p:pic>
      <p:sp>
        <p:nvSpPr>
          <p:cNvPr id="11" name="Llamada rectangular redondeada 10"/>
          <p:cNvSpPr/>
          <p:nvPr/>
        </p:nvSpPr>
        <p:spPr>
          <a:xfrm>
            <a:off x="74582" y="2357426"/>
            <a:ext cx="1656184" cy="1579903"/>
          </a:xfrm>
          <a:prstGeom prst="wedgeRoundRectCallout">
            <a:avLst>
              <a:gd name="adj1" fmla="val 84857"/>
              <a:gd name="adj2" fmla="val -9211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Ahora trabajarás con tu texto escolar.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15416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52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19" t="68290" r="32884" b="6887"/>
          <a:stretch/>
        </p:blipFill>
        <p:spPr>
          <a:xfrm>
            <a:off x="0" y="726112"/>
            <a:ext cx="11953327" cy="3783008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335360" y="4725144"/>
            <a:ext cx="3240360" cy="1944216"/>
          </a:xfrm>
          <a:prstGeom prst="wedgeRoundRectCallout">
            <a:avLst>
              <a:gd name="adj1" fmla="val 47509"/>
              <a:gd name="adj2" fmla="val -9073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 en tu texto escolar, no escribas en tu cuaderno.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if - LOS VALOR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39" y="15131"/>
            <a:ext cx="2028056" cy="19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scuela G-619 Quechurehue: INICIO DE CLASES 20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160642"/>
            <a:ext cx="2184919" cy="26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3408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60" t="14894" r="22777" b="5674"/>
          <a:stretch/>
        </p:blipFill>
        <p:spPr>
          <a:xfrm>
            <a:off x="-168696" y="868630"/>
            <a:ext cx="7092148" cy="58693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52195" y="16713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16208" y="5633664"/>
            <a:ext cx="558851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https://www.youtube.com/watch?v=F-zLAhhd7Q4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Llamada rectangular redondeada 8"/>
          <p:cNvSpPr/>
          <p:nvPr/>
        </p:nvSpPr>
        <p:spPr>
          <a:xfrm>
            <a:off x="8256240" y="1196752"/>
            <a:ext cx="936104" cy="830524"/>
          </a:xfrm>
          <a:prstGeom prst="wedgeRoundRectCallout">
            <a:avLst>
              <a:gd name="adj1" fmla="val -180925"/>
              <a:gd name="adj2" fmla="val 21729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Leer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lamada ovalada 9"/>
          <p:cNvSpPr/>
          <p:nvPr/>
        </p:nvSpPr>
        <p:spPr>
          <a:xfrm>
            <a:off x="8760296" y="2564904"/>
            <a:ext cx="2793614" cy="2160240"/>
          </a:xfrm>
          <a:prstGeom prst="wedgeEllipseCallout">
            <a:avLst>
              <a:gd name="adj1" fmla="val -37875"/>
              <a:gd name="adj2" fmla="val 87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entiendas mejor el algoritmo de la Adición, observa el siguiente Link.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1400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53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63" t="33538" r="21158" b="26746"/>
          <a:stretch/>
        </p:blipFill>
        <p:spPr>
          <a:xfrm>
            <a:off x="0" y="1052736"/>
            <a:ext cx="8544272" cy="38884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678479" y="237039"/>
            <a:ext cx="2268089" cy="8519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Escolar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96400" y="2348880"/>
            <a:ext cx="2232248" cy="86409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Leer y observar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8520608" y="2526689"/>
            <a:ext cx="8977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Llamada ovalada 7"/>
          <p:cNvSpPr/>
          <p:nvPr/>
        </p:nvSpPr>
        <p:spPr>
          <a:xfrm>
            <a:off x="9118792" y="4005064"/>
            <a:ext cx="3073207" cy="2520280"/>
          </a:xfrm>
          <a:prstGeom prst="wedgeEllipseCallout">
            <a:avLst>
              <a:gd name="adj1" fmla="val -76217"/>
              <a:gd name="adj2" fmla="val 16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entiendas mejor el algoritmo de la Sustracción, observa el siguiente Link.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07368" y="5409017"/>
            <a:ext cx="811324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https://www.youtube.com/watch?v=drMZ9uaF1ME&amp;t=132s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48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3408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58" t="23609" r="30462" b="8542"/>
          <a:stretch/>
        </p:blipFill>
        <p:spPr>
          <a:xfrm>
            <a:off x="119336" y="836712"/>
            <a:ext cx="6656459" cy="5248363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472264" y="1412776"/>
            <a:ext cx="3073207" cy="2520280"/>
          </a:xfrm>
          <a:prstGeom prst="wedgeEllipseCallout">
            <a:avLst>
              <a:gd name="adj1" fmla="val -110647"/>
              <a:gd name="adj2" fmla="val 345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 es ejercicios en tu texto escolar.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ozo, Juan Ignacio - BIBLIOEDUCACIÓ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342278"/>
            <a:ext cx="2448272" cy="33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3408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54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88" t="30228" r="30462" b="18471"/>
          <a:stretch/>
        </p:blipFill>
        <p:spPr>
          <a:xfrm>
            <a:off x="119336" y="692696"/>
            <a:ext cx="9121783" cy="5544616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9241106" y="16349"/>
            <a:ext cx="2772288" cy="2520280"/>
          </a:xfrm>
          <a:prstGeom prst="wedgeEllipseCallout">
            <a:avLst>
              <a:gd name="adj1" fmla="val -71117"/>
              <a:gd name="adj2" fmla="val 697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 es ejercicios en tu texto escolar.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RIMERO!: ¡REUNIÓN PARCIAL III PERIODO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93" y="4758832"/>
            <a:ext cx="3619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6688" y="-301626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90" t="35414" r="21847" b="11631"/>
          <a:stretch/>
        </p:blipFill>
        <p:spPr>
          <a:xfrm>
            <a:off x="0" y="620688"/>
            <a:ext cx="7178296" cy="4896544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7906901" y="188640"/>
            <a:ext cx="2772288" cy="2520280"/>
          </a:xfrm>
          <a:prstGeom prst="wedgeEllipseCallout">
            <a:avLst>
              <a:gd name="adj1" fmla="val -71117"/>
              <a:gd name="adj2" fmla="val 697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los siguiente es ejercicios en tu cuaderno de asignatura.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COMPRENSIÓN LECTORA - 2º ESO LENGUA CASTELLANA Y LITER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11" y="3199186"/>
            <a:ext cx="2268017" cy="26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5738534" y="5301208"/>
            <a:ext cx="2160240" cy="1315183"/>
          </a:xfrm>
          <a:prstGeom prst="wedgeEllipseCallout">
            <a:avLst>
              <a:gd name="adj1" fmla="val 115223"/>
              <a:gd name="adj2" fmla="val -1442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Martín!!!!</a:t>
            </a:r>
          </a:p>
          <a:p>
            <a:pPr algn="ctr"/>
            <a:r>
              <a:rPr lang="es-C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 puedes!!!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51" y="5994026"/>
            <a:ext cx="12894961" cy="2158639"/>
          </a:xfrm>
          <a:prstGeom prst="rect">
            <a:avLst/>
          </a:prstGeom>
          <a:ln>
            <a:noFill/>
          </a:ln>
        </p:spPr>
      </p:pic>
      <p:sp>
        <p:nvSpPr>
          <p:cNvPr id="1362" name="CustomShape 74"/>
          <p:cNvSpPr/>
          <p:nvPr/>
        </p:nvSpPr>
        <p:spPr>
          <a:xfrm>
            <a:off x="11222259" y="852815"/>
            <a:ext cx="83869" cy="169898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1167" y="809981"/>
            <a:ext cx="55433" cy="187176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4959" y="797383"/>
            <a:ext cx="46074" cy="7595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5846" y="967281"/>
            <a:ext cx="20517" cy="42834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28461" y="2664100"/>
            <a:ext cx="52553" cy="45714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6683" y="109872"/>
            <a:ext cx="90348" cy="15262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294199" y="5371248"/>
            <a:ext cx="975473" cy="1132413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452138" y="5809992"/>
            <a:ext cx="1378261" cy="138294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124" y="1360743"/>
            <a:ext cx="8847617" cy="3420601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-97985" y="131976"/>
            <a:ext cx="8707891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marL="107629" algn="ctr"/>
            <a:r>
              <a:rPr lang="es-CO" sz="5399" b="1" spc="-1" dirty="0">
                <a:solidFill>
                  <a:srgbClr val="2A8E45"/>
                </a:solidFill>
                <a:latin typeface="Hind"/>
              </a:rPr>
              <a:t>¡Bienvenidos a la clase 6!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8967" y="4903281"/>
            <a:ext cx="8590281" cy="10177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Para observar y realizar las actividades de ésta clase necesitas un teléfono, </a:t>
            </a:r>
            <a:r>
              <a:rPr lang="es-CO" sz="2000" b="1" spc="-1" dirty="0" err="1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tablet</a:t>
            </a: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 o computadora. Además, debes tener tu cuaderno de asignatura, tu texto escolar, lápiz mina, lápiz bicolor y goma.</a:t>
            </a:r>
            <a:endParaRPr lang="en-US" sz="2000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tematicas Gifs Anima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92310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OQUE BASE 10 CONECTABLE 121 PZS. CAJA DE CARTÓN | Tiendita Aul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24111" r="6558" b="12890"/>
          <a:stretch/>
        </p:blipFill>
        <p:spPr bwMode="auto">
          <a:xfrm>
            <a:off x="2464927" y="2936726"/>
            <a:ext cx="1115147" cy="14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resta. - ppt descarga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10203"/>
          <a:stretch/>
        </p:blipFill>
        <p:spPr bwMode="auto">
          <a:xfrm>
            <a:off x="7183163" y="1610993"/>
            <a:ext cx="3974467" cy="25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pt sumas y rest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8043" r="11904" b="17146"/>
          <a:stretch/>
        </p:blipFill>
        <p:spPr bwMode="auto">
          <a:xfrm>
            <a:off x="4528909" y="2664100"/>
            <a:ext cx="1708576" cy="14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s animados numeros - Imagui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0755"/>
            <a:ext cx="2009522" cy="16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23" y="-315416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55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amilia jugando juego mesa en Familia Con Niños - GIF Animado | REY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495166"/>
            <a:ext cx="533786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3647728" y="5396358"/>
            <a:ext cx="2772288" cy="1296144"/>
          </a:xfrm>
          <a:prstGeom prst="wedgeEllipseCallout">
            <a:avLst>
              <a:gd name="adj1" fmla="val 76366"/>
              <a:gd name="adj2" fmla="val -370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Luego puedes jugar con tus padres y hermanos.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436" t="16532" r="22328" b="14563"/>
          <a:stretch/>
        </p:blipFill>
        <p:spPr>
          <a:xfrm>
            <a:off x="87274" y="710942"/>
            <a:ext cx="6512782" cy="46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113" y="0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27 cuaderno de actividades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473" t="18500" r="36164" b="19485"/>
          <a:stretch/>
        </p:blipFill>
        <p:spPr>
          <a:xfrm>
            <a:off x="1847528" y="1196752"/>
            <a:ext cx="7704856" cy="53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0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27 cuaderno de actividades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027" t="33266" r="47233" b="18501"/>
          <a:stretch/>
        </p:blipFill>
        <p:spPr>
          <a:xfrm>
            <a:off x="2135560" y="1196752"/>
            <a:ext cx="750940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9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cuaderno de actividades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473" t="22438" r="47233" b="21453"/>
          <a:stretch/>
        </p:blipFill>
        <p:spPr>
          <a:xfrm>
            <a:off x="2495600" y="980728"/>
            <a:ext cx="7128792" cy="57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cuaderno de actividades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920" t="34250" r="50000" b="20469"/>
          <a:stretch/>
        </p:blipFill>
        <p:spPr>
          <a:xfrm>
            <a:off x="2135560" y="1196752"/>
            <a:ext cx="7488832" cy="51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11624" y="4612782"/>
            <a:ext cx="4176464" cy="97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649" t="55906" r="46679" b="22438"/>
          <a:stretch/>
        </p:blipFill>
        <p:spPr>
          <a:xfrm>
            <a:off x="1271464" y="1412776"/>
            <a:ext cx="6696744" cy="29465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1.- </a:t>
            </a:r>
            <a:endParaRPr lang="en-US" b="1" dirty="0"/>
          </a:p>
        </p:txBody>
      </p:sp>
      <p:sp>
        <p:nvSpPr>
          <p:cNvPr id="6" name="Más 5"/>
          <p:cNvSpPr/>
          <p:nvPr/>
        </p:nvSpPr>
        <p:spPr>
          <a:xfrm>
            <a:off x="1271464" y="1988840"/>
            <a:ext cx="720080" cy="576064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8102597" y="1656184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18" t="61671" r="38835" b="16816"/>
          <a:stretch/>
        </p:blipFill>
        <p:spPr>
          <a:xfrm>
            <a:off x="820458" y="1690688"/>
            <a:ext cx="7949649" cy="252062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75942" y="1690688"/>
            <a:ext cx="2980698" cy="145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</a:t>
            </a:r>
            <a:endParaRPr lang="es-C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60096" y="4759557"/>
            <a:ext cx="4480871" cy="14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ás 6"/>
          <p:cNvSpPr/>
          <p:nvPr/>
        </p:nvSpPr>
        <p:spPr>
          <a:xfrm>
            <a:off x="1631504" y="2627713"/>
            <a:ext cx="720080" cy="576064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49" t="53937" r="51660" b="21454"/>
          <a:stretch/>
        </p:blipFill>
        <p:spPr>
          <a:xfrm>
            <a:off x="1127448" y="1397875"/>
            <a:ext cx="7110025" cy="43353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3.- 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8102596" y="1656184"/>
            <a:ext cx="3321995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Atrévete!!!!!!</a:t>
            </a:r>
          </a:p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Resuélvelo en tu cuaderno.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60096" y="4759557"/>
            <a:ext cx="4480871" cy="14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ás 8"/>
          <p:cNvSpPr/>
          <p:nvPr/>
        </p:nvSpPr>
        <p:spPr>
          <a:xfrm>
            <a:off x="1271464" y="3277533"/>
            <a:ext cx="720080" cy="576064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665296" cy="1325563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evisa la ruta de aprendizaje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¿Q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ué aprendiste hoy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¿C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ómo lo aprendiste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¿L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ograste el objetivo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C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72064" y="5226168"/>
            <a:ext cx="49685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Cuéntale a tu apoderado qué aprendiste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448"/>
          <p:cNvPicPr/>
          <p:nvPr/>
        </p:nvPicPr>
        <p:blipFill>
          <a:blip r:embed="rId2"/>
          <a:stretch/>
        </p:blipFill>
        <p:spPr>
          <a:xfrm rot="10800000">
            <a:off x="1847528" y="5280188"/>
            <a:ext cx="1044116" cy="1088037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804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86" y="137131"/>
            <a:ext cx="6498594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5399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CL" sz="5399" dirty="0">
                <a:solidFill>
                  <a:srgbClr val="FF0000"/>
                </a:solidFill>
              </a:rPr>
              <a:t> </a:t>
            </a:r>
            <a:endParaRPr lang="es-CL" sz="5399" dirty="0"/>
          </a:p>
        </p:txBody>
      </p:sp>
      <p:sp>
        <p:nvSpPr>
          <p:cNvPr id="2" name="Llamada rectangular redondeada 1"/>
          <p:cNvSpPr/>
          <p:nvPr/>
        </p:nvSpPr>
        <p:spPr>
          <a:xfrm>
            <a:off x="4481352" y="1700808"/>
            <a:ext cx="4230255" cy="2319817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Cálculo mental:</a:t>
            </a:r>
          </a:p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Díganle a sus padres que les pregunten la tabla del 6 de forma intercalada.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Ahora, observa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un video en el siguiente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link, y te animes a trabajar:</a:t>
            </a:r>
          </a:p>
          <a:p>
            <a:pPr algn="ctr"/>
            <a:r>
              <a:rPr lang="en-US" sz="2400" dirty="0">
                <a:hlinkClick r:id="rId5"/>
              </a:rPr>
              <a:t>https://www.youtube.com/watch?v=e0pecj7ZCcQ</a:t>
            </a:r>
            <a:endParaRPr 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2576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5900" y="1603782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s-CL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esolver </a:t>
            </a:r>
            <a:r>
              <a:rPr lang="es-C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aditivos rutinarios y no rutinarios, aplicando el algoritmo de la adición y sustracción.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 4"/>
          <p:cNvGrpSpPr/>
          <p:nvPr/>
        </p:nvGrpSpPr>
        <p:grpSpPr>
          <a:xfrm>
            <a:off x="4367808" y="3790526"/>
            <a:ext cx="2108160" cy="2795400"/>
            <a:chOff x="355680" y="3838680"/>
            <a:chExt cx="2108160" cy="2795400"/>
          </a:xfrm>
        </p:grpSpPr>
        <p:sp>
          <p:nvSpPr>
            <p:cNvPr id="79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" name="Rectángulo 149"/>
          <p:cNvSpPr/>
          <p:nvPr/>
        </p:nvSpPr>
        <p:spPr>
          <a:xfrm>
            <a:off x="8112224" y="116632"/>
            <a:ext cx="3888432" cy="1197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cuaderno de asignatura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uta de aprendizaje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54653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ecordemos el valor posicional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48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9561" t="30313" r="41698" b="36219"/>
          <a:stretch/>
        </p:blipFill>
        <p:spPr>
          <a:xfrm>
            <a:off x="2335971" y="2345151"/>
            <a:ext cx="7135959" cy="346603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43005" y="4642205"/>
            <a:ext cx="1847528" cy="5129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Observar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6778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800504" y="389105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201727" y="44251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93862" y="441844"/>
            <a:ext cx="537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ecordemos los  Bloques base 10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830491" y="3782859"/>
            <a:ext cx="1847528" cy="13722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Observar y dibujar en tu cuaderno</a:t>
            </a:r>
            <a:endParaRPr lang="es-C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uma: Números ente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97" y="2055041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3629313" y="4641681"/>
            <a:ext cx="1475542" cy="516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612110" y="4638165"/>
            <a:ext cx="1167337" cy="516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955374" y="4629304"/>
            <a:ext cx="1231037" cy="516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814</Words>
  <Application>Microsoft Office PowerPoint</Application>
  <PresentationFormat>Panorámica</PresentationFormat>
  <Paragraphs>147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Hind</vt:lpstr>
      <vt:lpstr>Times New Roman</vt:lpstr>
      <vt:lpstr>Office Theme</vt:lpstr>
      <vt:lpstr>Matemática</vt:lpstr>
      <vt:lpstr>Presentación de PowerPoint</vt:lpstr>
      <vt:lpstr>Presentación de PowerPoint</vt:lpstr>
      <vt:lpstr>Presentación de PowerPoint</vt:lpstr>
      <vt:lpstr>Presentación de PowerPoint</vt:lpstr>
      <vt:lpstr>Objetivo:</vt:lpstr>
      <vt:lpstr>Ruta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recordemos los términos de la Adición y Sustracción</vt:lpstr>
      <vt:lpstr>¿Qué es un Algoritmo?</vt:lpstr>
      <vt:lpstr>Presentación de PowerPoint</vt:lpstr>
      <vt:lpstr>Presentación de PowerPoint</vt:lpstr>
      <vt:lpstr>Presentación de PowerPoint</vt:lpstr>
      <vt:lpstr>Página 52</vt:lpstr>
      <vt:lpstr>Página 52</vt:lpstr>
      <vt:lpstr>Página 53</vt:lpstr>
      <vt:lpstr>Página 53</vt:lpstr>
      <vt:lpstr>Página 54</vt:lpstr>
      <vt:lpstr>Página 54</vt:lpstr>
      <vt:lpstr>Página 55</vt:lpstr>
      <vt:lpstr>Página 55</vt:lpstr>
      <vt:lpstr>Página 27 cuaderno de actividades:</vt:lpstr>
      <vt:lpstr>Página 27 cuaderno de actividades:</vt:lpstr>
      <vt:lpstr>Página 28 cuaderno de actividades:</vt:lpstr>
      <vt:lpstr>Página 28 cuaderno de actividades:</vt:lpstr>
      <vt:lpstr>¡Cerremos la clase! </vt:lpstr>
      <vt:lpstr>¡Cerremos la clase! </vt:lpstr>
      <vt:lpstr>¡Cerremos la clase! </vt:lpstr>
      <vt:lpstr>Revisa la ruta de aprendizaje… ¿Qué aprendiste hoy? ¿Cómo lo aprendiste? ¿Lograste el objetivo?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2020-04-29T22:37:42Z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