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2"/>
  </p:sldMasterIdLst>
  <p:notesMasterIdLst>
    <p:notesMasterId r:id="rId42"/>
  </p:notesMasterIdLst>
  <p:handoutMasterIdLst>
    <p:handoutMasterId r:id="rId43"/>
  </p:handoutMasterIdLst>
  <p:sldIdLst>
    <p:sldId id="479" r:id="rId3"/>
    <p:sldId id="606" r:id="rId4"/>
    <p:sldId id="608" r:id="rId5"/>
    <p:sldId id="503" r:id="rId6"/>
    <p:sldId id="502" r:id="rId7"/>
    <p:sldId id="501" r:id="rId8"/>
    <p:sldId id="663" r:id="rId9"/>
    <p:sldId id="662" r:id="rId10"/>
    <p:sldId id="669" r:id="rId11"/>
    <p:sldId id="664" r:id="rId12"/>
    <p:sldId id="665" r:id="rId13"/>
    <p:sldId id="666" r:id="rId14"/>
    <p:sldId id="667" r:id="rId15"/>
    <p:sldId id="668" r:id="rId16"/>
    <p:sldId id="670" r:id="rId17"/>
    <p:sldId id="671" r:id="rId18"/>
    <p:sldId id="672" r:id="rId19"/>
    <p:sldId id="673" r:id="rId20"/>
    <p:sldId id="674" r:id="rId21"/>
    <p:sldId id="678" r:id="rId22"/>
    <p:sldId id="675" r:id="rId23"/>
    <p:sldId id="676" r:id="rId24"/>
    <p:sldId id="677" r:id="rId25"/>
    <p:sldId id="679" r:id="rId26"/>
    <p:sldId id="680" r:id="rId27"/>
    <p:sldId id="681" r:id="rId28"/>
    <p:sldId id="682" r:id="rId29"/>
    <p:sldId id="684" r:id="rId30"/>
    <p:sldId id="683" r:id="rId31"/>
    <p:sldId id="686" r:id="rId32"/>
    <p:sldId id="685" r:id="rId33"/>
    <p:sldId id="687" r:id="rId34"/>
    <p:sldId id="690" r:id="rId35"/>
    <p:sldId id="688" r:id="rId36"/>
    <p:sldId id="691" r:id="rId37"/>
    <p:sldId id="692" r:id="rId38"/>
    <p:sldId id="653" r:id="rId39"/>
    <p:sldId id="693" r:id="rId40"/>
    <p:sldId id="6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>
      <p:cViewPr varScale="1">
        <p:scale>
          <a:sx n="72" d="100"/>
          <a:sy n="72" d="100"/>
        </p:scale>
        <p:origin x="3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video.</a:t>
          </a: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dirty="0"/>
            <a:t>.</a:t>
          </a:r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5DA06C4B-E6DF-4575-80E8-F2EC36339DBC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Recordar clases anteriores, sobre Materia, Fuerza y Movimiento.</a:t>
          </a:r>
        </a:p>
      </dgm:t>
    </dgm:pt>
    <dgm:pt modelId="{7E004E9C-DA43-48B7-8444-F76D9E3386AA}" type="parTrans" cxnId="{2914ED1A-5063-4288-8578-281DDEC3CCA7}">
      <dgm:prSet/>
      <dgm:spPr/>
      <dgm:t>
        <a:bodyPr/>
        <a:lstStyle/>
        <a:p>
          <a:endParaRPr lang="es-ES"/>
        </a:p>
      </dgm:t>
    </dgm:pt>
    <dgm:pt modelId="{EAE080F4-7E08-4FBF-9F00-9CAFC00B532D}" type="sibTrans" cxnId="{2914ED1A-5063-4288-8578-281DDEC3CCA7}">
      <dgm:prSet/>
      <dgm:spPr/>
      <dgm:t>
        <a:bodyPr/>
        <a:lstStyle/>
        <a:p>
          <a:endParaRPr lang="es-ES"/>
        </a:p>
      </dgm:t>
    </dgm:pt>
    <dgm:pt modelId="{88BCB78B-A821-4C5E-9E5F-B9AF1585E3B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Transcribir Mapa Conceptual y conceptos claves.</a:t>
          </a:r>
        </a:p>
      </dgm:t>
    </dgm:pt>
    <dgm:pt modelId="{0DD08186-8785-4651-9A0C-7C1F9F4936C8}" type="parTrans" cxnId="{CA477B94-78D0-4474-A033-00A800086756}">
      <dgm:prSet/>
      <dgm:spPr/>
      <dgm:t>
        <a:bodyPr/>
        <a:lstStyle/>
        <a:p>
          <a:endParaRPr lang="es-ES"/>
        </a:p>
      </dgm:t>
    </dgm:pt>
    <dgm:pt modelId="{BFCC7BC9-A9E5-4B0D-8355-BC7F99431F02}" type="sibTrans" cxnId="{CA477B94-78D0-4474-A033-00A800086756}">
      <dgm:prSet/>
      <dgm:spPr/>
      <dgm:t>
        <a:bodyPr/>
        <a:lstStyle/>
        <a:p>
          <a:endParaRPr lang="es-ES"/>
        </a:p>
      </dgm:t>
    </dgm:pt>
    <dgm:pt modelId="{F042B6F1-48BA-4378-8C16-7786E7B66B8E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imágenes.</a:t>
          </a:r>
        </a:p>
      </dgm:t>
    </dgm:pt>
    <dgm:pt modelId="{B5139781-0C04-4079-B475-210973A41930}" type="parTrans" cxnId="{02571B94-62CF-44E7-9316-F0B7F2D43208}">
      <dgm:prSet/>
      <dgm:spPr/>
      <dgm:t>
        <a:bodyPr/>
        <a:lstStyle/>
        <a:p>
          <a:endParaRPr lang="es-ES"/>
        </a:p>
      </dgm:t>
    </dgm:pt>
    <dgm:pt modelId="{3F79C60E-CA47-41D1-98B7-C7BF6FB0E138}" type="sibTrans" cxnId="{02571B94-62CF-44E7-9316-F0B7F2D43208}">
      <dgm:prSet/>
      <dgm:spPr/>
      <dgm:t>
        <a:bodyPr/>
        <a:lstStyle/>
        <a:p>
          <a:endParaRPr lang="es-ES"/>
        </a:p>
      </dgm:t>
    </dgm:pt>
    <dgm:pt modelId="{2C78C883-0430-4FCA-BDC6-1711B653A364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y comparar actividades trabajadas.</a:t>
          </a:r>
        </a:p>
      </dgm:t>
    </dgm:pt>
    <dgm:pt modelId="{2F9676C3-F05A-44C2-B9F3-FF9C1132388D}" type="parTrans" cxnId="{BBB1F4D2-9D82-4EC5-9BF4-2164F6F9E0BA}">
      <dgm:prSet/>
      <dgm:spPr/>
      <dgm:t>
        <a:bodyPr/>
        <a:lstStyle/>
        <a:p>
          <a:endParaRPr lang="es-CL"/>
        </a:p>
      </dgm:t>
    </dgm:pt>
    <dgm:pt modelId="{FBC24F31-325B-4848-91FC-BB744BC8BD89}" type="sibTrans" cxnId="{BBB1F4D2-9D82-4EC5-9BF4-2164F6F9E0BA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1"/>
      <dgm:spPr/>
    </dgm:pt>
    <dgm:pt modelId="{EB18084B-E9CC-4FDC-A64B-63C2FCEAFB18}" type="pres">
      <dgm:prSet presAssocID="{909D3D5D-43DF-4572-BECA-4B12AB8F3DF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3E32C7C-81E4-4658-B037-D6E94F89FD96}" type="pres">
      <dgm:prSet presAssocID="{909D3D5D-43DF-4572-BECA-4B12AB8F3DFA}" presName="Triangle" presStyleLbl="alignNode1" presStyleIdx="1" presStyleCnt="11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9BD9ACD-3455-4D44-9C72-546D1D2CDDFC}" type="pres">
      <dgm:prSet presAssocID="{F042B6F1-48BA-4378-8C16-7786E7B66B8E}" presName="composite" presStyleCnt="0"/>
      <dgm:spPr/>
    </dgm:pt>
    <dgm:pt modelId="{33DC0A87-3D84-42AC-820A-98955CFCC637}" type="pres">
      <dgm:prSet presAssocID="{F042B6F1-48BA-4378-8C16-7786E7B66B8E}" presName="LShape" presStyleLbl="alignNode1" presStyleIdx="2" presStyleCnt="11"/>
      <dgm:spPr/>
    </dgm:pt>
    <dgm:pt modelId="{203880F3-AEBB-436E-B398-A2299F8A69E6}" type="pres">
      <dgm:prSet presAssocID="{F042B6F1-48BA-4378-8C16-7786E7B66B8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2C45AAB-6D13-49DB-BAE1-356B6DC4C15A}" type="pres">
      <dgm:prSet presAssocID="{F042B6F1-48BA-4378-8C16-7786E7B66B8E}" presName="Triangle" presStyleLbl="alignNode1" presStyleIdx="3" presStyleCnt="11"/>
      <dgm:spPr/>
    </dgm:pt>
    <dgm:pt modelId="{CB4D23B6-3EFB-442B-A17A-6F2DC2727F6F}" type="pres">
      <dgm:prSet presAssocID="{3F79C60E-CA47-41D1-98B7-C7BF6FB0E138}" presName="sibTrans" presStyleCnt="0"/>
      <dgm:spPr/>
    </dgm:pt>
    <dgm:pt modelId="{C24DF4EB-5108-4681-8E75-B4A0EC9DD35D}" type="pres">
      <dgm:prSet presAssocID="{3F79C60E-CA47-41D1-98B7-C7BF6FB0E138}" presName="space" presStyleCnt="0"/>
      <dgm:spPr/>
    </dgm:pt>
    <dgm:pt modelId="{D658ED06-2683-45F0-BC1F-8C211B099AA9}" type="pres">
      <dgm:prSet presAssocID="{5DA06C4B-E6DF-4575-80E8-F2EC36339DBC}" presName="composite" presStyleCnt="0"/>
      <dgm:spPr/>
    </dgm:pt>
    <dgm:pt modelId="{0550F2B9-78AA-4629-B3F9-3EA13CB78676}" type="pres">
      <dgm:prSet presAssocID="{5DA06C4B-E6DF-4575-80E8-F2EC36339DBC}" presName="LShape" presStyleLbl="alignNode1" presStyleIdx="4" presStyleCnt="11"/>
      <dgm:spPr/>
    </dgm:pt>
    <dgm:pt modelId="{77161937-8076-4CCC-99A7-B6B3AC187133}" type="pres">
      <dgm:prSet presAssocID="{5DA06C4B-E6DF-4575-80E8-F2EC36339DBC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1299D80-841F-4370-A26A-9DC283CAAD64}" type="pres">
      <dgm:prSet presAssocID="{5DA06C4B-E6DF-4575-80E8-F2EC36339DBC}" presName="Triangle" presStyleLbl="alignNode1" presStyleIdx="5" presStyleCnt="11"/>
      <dgm:spPr/>
    </dgm:pt>
    <dgm:pt modelId="{A0A16B32-4AAE-4802-844A-9BD9DB433164}" type="pres">
      <dgm:prSet presAssocID="{EAE080F4-7E08-4FBF-9F00-9CAFC00B532D}" presName="sibTrans" presStyleCnt="0"/>
      <dgm:spPr/>
    </dgm:pt>
    <dgm:pt modelId="{CC8D6C7C-9894-4509-A8DB-44745D817A35}" type="pres">
      <dgm:prSet presAssocID="{EAE080F4-7E08-4FBF-9F00-9CAFC00B532D}" presName="space" presStyleCnt="0"/>
      <dgm:spPr/>
    </dgm:pt>
    <dgm:pt modelId="{7C98627B-7B50-4AB5-91F7-6810035F46DB}" type="pres">
      <dgm:prSet presAssocID="{88BCB78B-A821-4C5E-9E5F-B9AF1585E3BA}" presName="composite" presStyleCnt="0"/>
      <dgm:spPr/>
    </dgm:pt>
    <dgm:pt modelId="{54EEAFDE-C9F8-4407-A475-92BADABF876A}" type="pres">
      <dgm:prSet presAssocID="{88BCB78B-A821-4C5E-9E5F-B9AF1585E3BA}" presName="LShape" presStyleLbl="alignNode1" presStyleIdx="6" presStyleCnt="11"/>
      <dgm:spPr/>
    </dgm:pt>
    <dgm:pt modelId="{17B0B312-8A8A-43E2-94DD-C5125609E165}" type="pres">
      <dgm:prSet presAssocID="{88BCB78B-A821-4C5E-9E5F-B9AF1585E3BA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E412F6E-6C34-4EEA-980A-B90F0BC0EF28}" type="pres">
      <dgm:prSet presAssocID="{88BCB78B-A821-4C5E-9E5F-B9AF1585E3BA}" presName="Triangle" presStyleLbl="alignNode1" presStyleIdx="7" presStyleCnt="11"/>
      <dgm:spPr/>
    </dgm:pt>
    <dgm:pt modelId="{16330EA3-6E5D-4051-8F6F-8D48862A86E5}" type="pres">
      <dgm:prSet presAssocID="{BFCC7BC9-A9E5-4B0D-8355-BC7F99431F02}" presName="sibTrans" presStyleCnt="0"/>
      <dgm:spPr/>
    </dgm:pt>
    <dgm:pt modelId="{8B39AF64-645C-43A5-8F96-E0786CAFA67D}" type="pres">
      <dgm:prSet presAssocID="{BFCC7BC9-A9E5-4B0D-8355-BC7F99431F02}" presName="space" presStyleCnt="0"/>
      <dgm:spPr/>
    </dgm:pt>
    <dgm:pt modelId="{3DCB3E60-2ACC-40C6-98D5-A021176E951E}" type="pres">
      <dgm:prSet presAssocID="{2C78C883-0430-4FCA-BDC6-1711B653A364}" presName="composite" presStyleCnt="0"/>
      <dgm:spPr/>
    </dgm:pt>
    <dgm:pt modelId="{E7765CF0-1E84-4EB9-8C30-230C2220DD88}" type="pres">
      <dgm:prSet presAssocID="{2C78C883-0430-4FCA-BDC6-1711B653A364}" presName="LShape" presStyleLbl="alignNode1" presStyleIdx="8" presStyleCnt="11"/>
      <dgm:spPr/>
    </dgm:pt>
    <dgm:pt modelId="{E6324016-1540-4DD3-AAE4-2322F2E8D5EB}" type="pres">
      <dgm:prSet presAssocID="{2C78C883-0430-4FCA-BDC6-1711B653A36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C4CEEEC-75C1-4166-A00E-42613C776F9D}" type="pres">
      <dgm:prSet presAssocID="{2C78C883-0430-4FCA-BDC6-1711B653A364}" presName="Triangle" presStyleLbl="alignNode1" presStyleIdx="9" presStyleCnt="11"/>
      <dgm:spPr/>
    </dgm:pt>
    <dgm:pt modelId="{2BE7F387-50A2-4096-B564-0FBC4D6770A7}" type="pres">
      <dgm:prSet presAssocID="{FBC24F31-325B-4848-91FC-BB744BC8BD89}" presName="sibTrans" presStyleCnt="0"/>
      <dgm:spPr/>
    </dgm:pt>
    <dgm:pt modelId="{DD419544-7623-4AB2-886B-A9A2DA5EF7AE}" type="pres">
      <dgm:prSet presAssocID="{FBC24F31-325B-4848-91FC-BB744BC8BD89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0" presStyleCnt="11"/>
      <dgm:spPr/>
    </dgm:pt>
    <dgm:pt modelId="{83CA91AA-6663-421B-8A4A-932FAAE14625}" type="pres">
      <dgm:prSet presAssocID="{33E6E5C9-6B01-4221-8A8E-01AF35DB520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933002-B7D5-41BD-A5BF-045EE92D0100}" type="presOf" srcId="{88BCB78B-A821-4C5E-9E5F-B9AF1585E3BA}" destId="{17B0B312-8A8A-43E2-94DD-C5125609E165}" srcOrd="0" destOrd="0" presId="urn:microsoft.com/office/officeart/2009/3/layout/StepUpProcess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2914ED1A-5063-4288-8578-281DDEC3CCA7}" srcId="{91841FAF-505A-4A39-9CE6-FCBC185FC6D7}" destId="{5DA06C4B-E6DF-4575-80E8-F2EC36339DBC}" srcOrd="2" destOrd="0" parTransId="{7E004E9C-DA43-48B7-8444-F76D9E3386AA}" sibTransId="{EAE080F4-7E08-4FBF-9F00-9CAFC00B532D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3F4C265B-9289-4A2C-90A4-A80CF5AB83B7}" type="presOf" srcId="{5DA06C4B-E6DF-4575-80E8-F2EC36339DBC}" destId="{77161937-8076-4CCC-99A7-B6B3AC187133}" srcOrd="0" destOrd="0" presId="urn:microsoft.com/office/officeart/2009/3/layout/StepUpProcess"/>
    <dgm:cxn modelId="{6FE6B089-3D84-43AB-AF22-3D26E6FB3DC0}" type="presOf" srcId="{F042B6F1-48BA-4378-8C16-7786E7B66B8E}" destId="{203880F3-AEBB-436E-B398-A2299F8A69E6}" srcOrd="0" destOrd="0" presId="urn:microsoft.com/office/officeart/2009/3/layout/StepUpProcess"/>
    <dgm:cxn modelId="{4A8EF692-430B-455E-A9F6-AD76D91AD5BD}" type="presOf" srcId="{2C78C883-0430-4FCA-BDC6-1711B653A364}" destId="{E6324016-1540-4DD3-AAE4-2322F2E8D5EB}" srcOrd="0" destOrd="0" presId="urn:microsoft.com/office/officeart/2009/3/layout/StepUpProcess"/>
    <dgm:cxn modelId="{02571B94-62CF-44E7-9316-F0B7F2D43208}" srcId="{91841FAF-505A-4A39-9CE6-FCBC185FC6D7}" destId="{F042B6F1-48BA-4378-8C16-7786E7B66B8E}" srcOrd="1" destOrd="0" parTransId="{B5139781-0C04-4079-B475-210973A41930}" sibTransId="{3F79C60E-CA47-41D1-98B7-C7BF6FB0E138}"/>
    <dgm:cxn modelId="{CA477B94-78D0-4474-A033-00A800086756}" srcId="{91841FAF-505A-4A39-9CE6-FCBC185FC6D7}" destId="{88BCB78B-A821-4C5E-9E5F-B9AF1585E3BA}" srcOrd="3" destOrd="0" parTransId="{0DD08186-8785-4651-9A0C-7C1F9F4936C8}" sibTransId="{BFCC7BC9-A9E5-4B0D-8355-BC7F99431F02}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8DEC16B3-02D9-4005-B795-1D04F8BBF6E9}" srcId="{91841FAF-505A-4A39-9CE6-FCBC185FC6D7}" destId="{33E6E5C9-6B01-4221-8A8E-01AF35DB520A}" srcOrd="5" destOrd="0" parTransId="{BD8E5EC3-6756-49D5-89CD-7FECD5563880}" sibTransId="{5534E228-B905-44AD-BDA3-E2A644CBBD87}"/>
    <dgm:cxn modelId="{BBB1F4D2-9D82-4EC5-9BF4-2164F6F9E0BA}" srcId="{91841FAF-505A-4A39-9CE6-FCBC185FC6D7}" destId="{2C78C883-0430-4FCA-BDC6-1711B653A364}" srcOrd="4" destOrd="0" parTransId="{2F9676C3-F05A-44C2-B9F3-FF9C1132388D}" sibTransId="{FBC24F31-325B-4848-91FC-BB744BC8BD89}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0ABCFAF6-D135-4DEA-851E-60934EC30422}" type="presParOf" srcId="{3CB0097C-3EC8-47CF-9EB2-8D060ADD3698}" destId="{F9BD9ACD-3455-4D44-9C72-546D1D2CDDFC}" srcOrd="2" destOrd="0" presId="urn:microsoft.com/office/officeart/2009/3/layout/StepUpProcess"/>
    <dgm:cxn modelId="{B8C5A453-F107-497B-9AC0-931ED8A35C1F}" type="presParOf" srcId="{F9BD9ACD-3455-4D44-9C72-546D1D2CDDFC}" destId="{33DC0A87-3D84-42AC-820A-98955CFCC637}" srcOrd="0" destOrd="0" presId="urn:microsoft.com/office/officeart/2009/3/layout/StepUpProcess"/>
    <dgm:cxn modelId="{3D247F76-104D-41BC-8ADC-DFB0BA248FF7}" type="presParOf" srcId="{F9BD9ACD-3455-4D44-9C72-546D1D2CDDFC}" destId="{203880F3-AEBB-436E-B398-A2299F8A69E6}" srcOrd="1" destOrd="0" presId="urn:microsoft.com/office/officeart/2009/3/layout/StepUpProcess"/>
    <dgm:cxn modelId="{8CF5E806-8D5E-479A-BF71-2AF7AA51412A}" type="presParOf" srcId="{F9BD9ACD-3455-4D44-9C72-546D1D2CDDFC}" destId="{72C45AAB-6D13-49DB-BAE1-356B6DC4C15A}" srcOrd="2" destOrd="0" presId="urn:microsoft.com/office/officeart/2009/3/layout/StepUpProcess"/>
    <dgm:cxn modelId="{404AF37A-5A6A-4046-AC88-447FBF24033B}" type="presParOf" srcId="{3CB0097C-3EC8-47CF-9EB2-8D060ADD3698}" destId="{CB4D23B6-3EFB-442B-A17A-6F2DC2727F6F}" srcOrd="3" destOrd="0" presId="urn:microsoft.com/office/officeart/2009/3/layout/StepUpProcess"/>
    <dgm:cxn modelId="{CC9D21F3-624A-400C-97A5-2CE24EA6E63E}" type="presParOf" srcId="{CB4D23B6-3EFB-442B-A17A-6F2DC2727F6F}" destId="{C24DF4EB-5108-4681-8E75-B4A0EC9DD35D}" srcOrd="0" destOrd="0" presId="urn:microsoft.com/office/officeart/2009/3/layout/StepUpProcess"/>
    <dgm:cxn modelId="{84387DCD-09BD-4A8B-8BC8-C4F26443214E}" type="presParOf" srcId="{3CB0097C-3EC8-47CF-9EB2-8D060ADD3698}" destId="{D658ED06-2683-45F0-BC1F-8C211B099AA9}" srcOrd="4" destOrd="0" presId="urn:microsoft.com/office/officeart/2009/3/layout/StepUpProcess"/>
    <dgm:cxn modelId="{02D2BDF0-1DB4-4D07-9AD9-370A7511CAB8}" type="presParOf" srcId="{D658ED06-2683-45F0-BC1F-8C211B099AA9}" destId="{0550F2B9-78AA-4629-B3F9-3EA13CB78676}" srcOrd="0" destOrd="0" presId="urn:microsoft.com/office/officeart/2009/3/layout/StepUpProcess"/>
    <dgm:cxn modelId="{8DC87E53-EDD7-470D-A40C-1F0D862E7059}" type="presParOf" srcId="{D658ED06-2683-45F0-BC1F-8C211B099AA9}" destId="{77161937-8076-4CCC-99A7-B6B3AC187133}" srcOrd="1" destOrd="0" presId="urn:microsoft.com/office/officeart/2009/3/layout/StepUpProcess"/>
    <dgm:cxn modelId="{88684269-31C2-4F25-A852-FBB9EB78A33D}" type="presParOf" srcId="{D658ED06-2683-45F0-BC1F-8C211B099AA9}" destId="{01299D80-841F-4370-A26A-9DC283CAAD64}" srcOrd="2" destOrd="0" presId="urn:microsoft.com/office/officeart/2009/3/layout/StepUpProcess"/>
    <dgm:cxn modelId="{49331379-7DD7-4CCC-80D3-D4A08F6E7221}" type="presParOf" srcId="{3CB0097C-3EC8-47CF-9EB2-8D060ADD3698}" destId="{A0A16B32-4AAE-4802-844A-9BD9DB433164}" srcOrd="5" destOrd="0" presId="urn:microsoft.com/office/officeart/2009/3/layout/StepUpProcess"/>
    <dgm:cxn modelId="{0C9C721B-3124-4266-AF35-895E7F1A4788}" type="presParOf" srcId="{A0A16B32-4AAE-4802-844A-9BD9DB433164}" destId="{CC8D6C7C-9894-4509-A8DB-44745D817A35}" srcOrd="0" destOrd="0" presId="urn:microsoft.com/office/officeart/2009/3/layout/StepUpProcess"/>
    <dgm:cxn modelId="{8E5C4F1F-9372-4A3F-8785-1552ED283F48}" type="presParOf" srcId="{3CB0097C-3EC8-47CF-9EB2-8D060ADD3698}" destId="{7C98627B-7B50-4AB5-91F7-6810035F46DB}" srcOrd="6" destOrd="0" presId="urn:microsoft.com/office/officeart/2009/3/layout/StepUpProcess"/>
    <dgm:cxn modelId="{A0403B3D-AADC-4428-AF23-D65ACC907E86}" type="presParOf" srcId="{7C98627B-7B50-4AB5-91F7-6810035F46DB}" destId="{54EEAFDE-C9F8-4407-A475-92BADABF876A}" srcOrd="0" destOrd="0" presId="urn:microsoft.com/office/officeart/2009/3/layout/StepUpProcess"/>
    <dgm:cxn modelId="{D906FA87-1CB9-4021-9AD1-D8837C86B12B}" type="presParOf" srcId="{7C98627B-7B50-4AB5-91F7-6810035F46DB}" destId="{17B0B312-8A8A-43E2-94DD-C5125609E165}" srcOrd="1" destOrd="0" presId="urn:microsoft.com/office/officeart/2009/3/layout/StepUpProcess"/>
    <dgm:cxn modelId="{9F382EC2-4E90-44BF-80D1-B1848CD1AC2F}" type="presParOf" srcId="{7C98627B-7B50-4AB5-91F7-6810035F46DB}" destId="{CE412F6E-6C34-4EEA-980A-B90F0BC0EF28}" srcOrd="2" destOrd="0" presId="urn:microsoft.com/office/officeart/2009/3/layout/StepUpProcess"/>
    <dgm:cxn modelId="{35A446B7-A1E8-4015-BC64-50507B851473}" type="presParOf" srcId="{3CB0097C-3EC8-47CF-9EB2-8D060ADD3698}" destId="{16330EA3-6E5D-4051-8F6F-8D48862A86E5}" srcOrd="7" destOrd="0" presId="urn:microsoft.com/office/officeart/2009/3/layout/StepUpProcess"/>
    <dgm:cxn modelId="{96C62CE9-A02D-4E0E-AFA5-643C96A0770D}" type="presParOf" srcId="{16330EA3-6E5D-4051-8F6F-8D48862A86E5}" destId="{8B39AF64-645C-43A5-8F96-E0786CAFA67D}" srcOrd="0" destOrd="0" presId="urn:microsoft.com/office/officeart/2009/3/layout/StepUpProcess"/>
    <dgm:cxn modelId="{918F0FF1-6E5F-4F7D-81BA-45C1D731B0B2}" type="presParOf" srcId="{3CB0097C-3EC8-47CF-9EB2-8D060ADD3698}" destId="{3DCB3E60-2ACC-40C6-98D5-A021176E951E}" srcOrd="8" destOrd="0" presId="urn:microsoft.com/office/officeart/2009/3/layout/StepUpProcess"/>
    <dgm:cxn modelId="{6DDA8827-F510-407E-973F-4491E60BE614}" type="presParOf" srcId="{3DCB3E60-2ACC-40C6-98D5-A021176E951E}" destId="{E7765CF0-1E84-4EB9-8C30-230C2220DD88}" srcOrd="0" destOrd="0" presId="urn:microsoft.com/office/officeart/2009/3/layout/StepUpProcess"/>
    <dgm:cxn modelId="{C99CFCAD-8662-49A5-9922-D132A35BE0F0}" type="presParOf" srcId="{3DCB3E60-2ACC-40C6-98D5-A021176E951E}" destId="{E6324016-1540-4DD3-AAE4-2322F2E8D5EB}" srcOrd="1" destOrd="0" presId="urn:microsoft.com/office/officeart/2009/3/layout/StepUpProcess"/>
    <dgm:cxn modelId="{4697A0D8-ED9C-4F75-B183-919AE36EF3F1}" type="presParOf" srcId="{3DCB3E60-2ACC-40C6-98D5-A021176E951E}" destId="{1C4CEEEC-75C1-4166-A00E-42613C776F9D}" srcOrd="2" destOrd="0" presId="urn:microsoft.com/office/officeart/2009/3/layout/StepUpProcess"/>
    <dgm:cxn modelId="{9B20AFF0-A243-4FF6-A453-D1C1F954D00A}" type="presParOf" srcId="{3CB0097C-3EC8-47CF-9EB2-8D060ADD3698}" destId="{2BE7F387-50A2-4096-B564-0FBC4D6770A7}" srcOrd="9" destOrd="0" presId="urn:microsoft.com/office/officeart/2009/3/layout/StepUpProcess"/>
    <dgm:cxn modelId="{56FA7252-3D22-4583-8681-FABE83466B40}" type="presParOf" srcId="{2BE7F387-50A2-4096-B564-0FBC4D6770A7}" destId="{DD419544-7623-4AB2-886B-A9A2DA5EF7AE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0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video.</a:t>
          </a: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dirty="0"/>
            <a:t>.</a:t>
          </a:r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5DA06C4B-E6DF-4575-80E8-F2EC36339DBC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Recordar clases anteriores, sobre Materia, Fuerza y Movimiento.</a:t>
          </a:r>
        </a:p>
      </dgm:t>
    </dgm:pt>
    <dgm:pt modelId="{7E004E9C-DA43-48B7-8444-F76D9E3386AA}" type="parTrans" cxnId="{2914ED1A-5063-4288-8578-281DDEC3CCA7}">
      <dgm:prSet/>
      <dgm:spPr/>
      <dgm:t>
        <a:bodyPr/>
        <a:lstStyle/>
        <a:p>
          <a:endParaRPr lang="es-ES"/>
        </a:p>
      </dgm:t>
    </dgm:pt>
    <dgm:pt modelId="{EAE080F4-7E08-4FBF-9F00-9CAFC00B532D}" type="sibTrans" cxnId="{2914ED1A-5063-4288-8578-281DDEC3CCA7}">
      <dgm:prSet/>
      <dgm:spPr/>
      <dgm:t>
        <a:bodyPr/>
        <a:lstStyle/>
        <a:p>
          <a:endParaRPr lang="es-ES"/>
        </a:p>
      </dgm:t>
    </dgm:pt>
    <dgm:pt modelId="{88BCB78B-A821-4C5E-9E5F-B9AF1585E3BA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Transcribir Mapa Conceptual y conceptos claves.</a:t>
          </a:r>
        </a:p>
      </dgm:t>
    </dgm:pt>
    <dgm:pt modelId="{0DD08186-8785-4651-9A0C-7C1F9F4936C8}" type="parTrans" cxnId="{CA477B94-78D0-4474-A033-00A800086756}">
      <dgm:prSet/>
      <dgm:spPr/>
      <dgm:t>
        <a:bodyPr/>
        <a:lstStyle/>
        <a:p>
          <a:endParaRPr lang="es-ES"/>
        </a:p>
      </dgm:t>
    </dgm:pt>
    <dgm:pt modelId="{BFCC7BC9-A9E5-4B0D-8355-BC7F99431F02}" type="sibTrans" cxnId="{CA477B94-78D0-4474-A033-00A800086756}">
      <dgm:prSet/>
      <dgm:spPr/>
      <dgm:t>
        <a:bodyPr/>
        <a:lstStyle/>
        <a:p>
          <a:endParaRPr lang="es-ES"/>
        </a:p>
      </dgm:t>
    </dgm:pt>
    <dgm:pt modelId="{F042B6F1-48BA-4378-8C16-7786E7B66B8E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imágenes.</a:t>
          </a:r>
        </a:p>
      </dgm:t>
    </dgm:pt>
    <dgm:pt modelId="{B5139781-0C04-4079-B475-210973A41930}" type="parTrans" cxnId="{02571B94-62CF-44E7-9316-F0B7F2D43208}">
      <dgm:prSet/>
      <dgm:spPr/>
      <dgm:t>
        <a:bodyPr/>
        <a:lstStyle/>
        <a:p>
          <a:endParaRPr lang="es-ES"/>
        </a:p>
      </dgm:t>
    </dgm:pt>
    <dgm:pt modelId="{3F79C60E-CA47-41D1-98B7-C7BF6FB0E138}" type="sibTrans" cxnId="{02571B94-62CF-44E7-9316-F0B7F2D43208}">
      <dgm:prSet/>
      <dgm:spPr/>
      <dgm:t>
        <a:bodyPr/>
        <a:lstStyle/>
        <a:p>
          <a:endParaRPr lang="es-ES"/>
        </a:p>
      </dgm:t>
    </dgm:pt>
    <dgm:pt modelId="{2C78C883-0430-4FCA-BDC6-1711B653A364}">
      <dgm:prSet phldrT="[Texto]" custT="1"/>
      <dgm:spPr/>
      <dgm:t>
        <a:bodyPr/>
        <a:lstStyle/>
        <a:p>
          <a:r>
            <a:rPr lang="es-C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y comparar actividades trabajadas.</a:t>
          </a:r>
        </a:p>
      </dgm:t>
    </dgm:pt>
    <dgm:pt modelId="{2F9676C3-F05A-44C2-B9F3-FF9C1132388D}" type="parTrans" cxnId="{BBB1F4D2-9D82-4EC5-9BF4-2164F6F9E0BA}">
      <dgm:prSet/>
      <dgm:spPr/>
      <dgm:t>
        <a:bodyPr/>
        <a:lstStyle/>
        <a:p>
          <a:endParaRPr lang="es-CL"/>
        </a:p>
      </dgm:t>
    </dgm:pt>
    <dgm:pt modelId="{FBC24F31-325B-4848-91FC-BB744BC8BD89}" type="sibTrans" cxnId="{BBB1F4D2-9D82-4EC5-9BF4-2164F6F9E0BA}">
      <dgm:prSet/>
      <dgm:spPr/>
      <dgm:t>
        <a:bodyPr/>
        <a:lstStyle/>
        <a:p>
          <a:endParaRPr lang="es-CL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1"/>
      <dgm:spPr/>
    </dgm:pt>
    <dgm:pt modelId="{EB18084B-E9CC-4FDC-A64B-63C2FCEAFB18}" type="pres">
      <dgm:prSet presAssocID="{909D3D5D-43DF-4572-BECA-4B12AB8F3DF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3E32C7C-81E4-4658-B037-D6E94F89FD96}" type="pres">
      <dgm:prSet presAssocID="{909D3D5D-43DF-4572-BECA-4B12AB8F3DFA}" presName="Triangle" presStyleLbl="alignNode1" presStyleIdx="1" presStyleCnt="11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9BD9ACD-3455-4D44-9C72-546D1D2CDDFC}" type="pres">
      <dgm:prSet presAssocID="{F042B6F1-48BA-4378-8C16-7786E7B66B8E}" presName="composite" presStyleCnt="0"/>
      <dgm:spPr/>
    </dgm:pt>
    <dgm:pt modelId="{33DC0A87-3D84-42AC-820A-98955CFCC637}" type="pres">
      <dgm:prSet presAssocID="{F042B6F1-48BA-4378-8C16-7786E7B66B8E}" presName="LShape" presStyleLbl="alignNode1" presStyleIdx="2" presStyleCnt="11"/>
      <dgm:spPr/>
    </dgm:pt>
    <dgm:pt modelId="{203880F3-AEBB-436E-B398-A2299F8A69E6}" type="pres">
      <dgm:prSet presAssocID="{F042B6F1-48BA-4378-8C16-7786E7B66B8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2C45AAB-6D13-49DB-BAE1-356B6DC4C15A}" type="pres">
      <dgm:prSet presAssocID="{F042B6F1-48BA-4378-8C16-7786E7B66B8E}" presName="Triangle" presStyleLbl="alignNode1" presStyleIdx="3" presStyleCnt="11"/>
      <dgm:spPr/>
    </dgm:pt>
    <dgm:pt modelId="{CB4D23B6-3EFB-442B-A17A-6F2DC2727F6F}" type="pres">
      <dgm:prSet presAssocID="{3F79C60E-CA47-41D1-98B7-C7BF6FB0E138}" presName="sibTrans" presStyleCnt="0"/>
      <dgm:spPr/>
    </dgm:pt>
    <dgm:pt modelId="{C24DF4EB-5108-4681-8E75-B4A0EC9DD35D}" type="pres">
      <dgm:prSet presAssocID="{3F79C60E-CA47-41D1-98B7-C7BF6FB0E138}" presName="space" presStyleCnt="0"/>
      <dgm:spPr/>
    </dgm:pt>
    <dgm:pt modelId="{D658ED06-2683-45F0-BC1F-8C211B099AA9}" type="pres">
      <dgm:prSet presAssocID="{5DA06C4B-E6DF-4575-80E8-F2EC36339DBC}" presName="composite" presStyleCnt="0"/>
      <dgm:spPr/>
    </dgm:pt>
    <dgm:pt modelId="{0550F2B9-78AA-4629-B3F9-3EA13CB78676}" type="pres">
      <dgm:prSet presAssocID="{5DA06C4B-E6DF-4575-80E8-F2EC36339DBC}" presName="LShape" presStyleLbl="alignNode1" presStyleIdx="4" presStyleCnt="11"/>
      <dgm:spPr/>
    </dgm:pt>
    <dgm:pt modelId="{77161937-8076-4CCC-99A7-B6B3AC187133}" type="pres">
      <dgm:prSet presAssocID="{5DA06C4B-E6DF-4575-80E8-F2EC36339DBC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1299D80-841F-4370-A26A-9DC283CAAD64}" type="pres">
      <dgm:prSet presAssocID="{5DA06C4B-E6DF-4575-80E8-F2EC36339DBC}" presName="Triangle" presStyleLbl="alignNode1" presStyleIdx="5" presStyleCnt="11"/>
      <dgm:spPr/>
    </dgm:pt>
    <dgm:pt modelId="{A0A16B32-4AAE-4802-844A-9BD9DB433164}" type="pres">
      <dgm:prSet presAssocID="{EAE080F4-7E08-4FBF-9F00-9CAFC00B532D}" presName="sibTrans" presStyleCnt="0"/>
      <dgm:spPr/>
    </dgm:pt>
    <dgm:pt modelId="{CC8D6C7C-9894-4509-A8DB-44745D817A35}" type="pres">
      <dgm:prSet presAssocID="{EAE080F4-7E08-4FBF-9F00-9CAFC00B532D}" presName="space" presStyleCnt="0"/>
      <dgm:spPr/>
    </dgm:pt>
    <dgm:pt modelId="{7C98627B-7B50-4AB5-91F7-6810035F46DB}" type="pres">
      <dgm:prSet presAssocID="{88BCB78B-A821-4C5E-9E5F-B9AF1585E3BA}" presName="composite" presStyleCnt="0"/>
      <dgm:spPr/>
    </dgm:pt>
    <dgm:pt modelId="{54EEAFDE-C9F8-4407-A475-92BADABF876A}" type="pres">
      <dgm:prSet presAssocID="{88BCB78B-A821-4C5E-9E5F-B9AF1585E3BA}" presName="LShape" presStyleLbl="alignNode1" presStyleIdx="6" presStyleCnt="11"/>
      <dgm:spPr/>
    </dgm:pt>
    <dgm:pt modelId="{17B0B312-8A8A-43E2-94DD-C5125609E165}" type="pres">
      <dgm:prSet presAssocID="{88BCB78B-A821-4C5E-9E5F-B9AF1585E3BA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E412F6E-6C34-4EEA-980A-B90F0BC0EF28}" type="pres">
      <dgm:prSet presAssocID="{88BCB78B-A821-4C5E-9E5F-B9AF1585E3BA}" presName="Triangle" presStyleLbl="alignNode1" presStyleIdx="7" presStyleCnt="11"/>
      <dgm:spPr/>
    </dgm:pt>
    <dgm:pt modelId="{16330EA3-6E5D-4051-8F6F-8D48862A86E5}" type="pres">
      <dgm:prSet presAssocID="{BFCC7BC9-A9E5-4B0D-8355-BC7F99431F02}" presName="sibTrans" presStyleCnt="0"/>
      <dgm:spPr/>
    </dgm:pt>
    <dgm:pt modelId="{8B39AF64-645C-43A5-8F96-E0786CAFA67D}" type="pres">
      <dgm:prSet presAssocID="{BFCC7BC9-A9E5-4B0D-8355-BC7F99431F02}" presName="space" presStyleCnt="0"/>
      <dgm:spPr/>
    </dgm:pt>
    <dgm:pt modelId="{3DCB3E60-2ACC-40C6-98D5-A021176E951E}" type="pres">
      <dgm:prSet presAssocID="{2C78C883-0430-4FCA-BDC6-1711B653A364}" presName="composite" presStyleCnt="0"/>
      <dgm:spPr/>
    </dgm:pt>
    <dgm:pt modelId="{E7765CF0-1E84-4EB9-8C30-230C2220DD88}" type="pres">
      <dgm:prSet presAssocID="{2C78C883-0430-4FCA-BDC6-1711B653A364}" presName="LShape" presStyleLbl="alignNode1" presStyleIdx="8" presStyleCnt="11"/>
      <dgm:spPr/>
    </dgm:pt>
    <dgm:pt modelId="{E6324016-1540-4DD3-AAE4-2322F2E8D5EB}" type="pres">
      <dgm:prSet presAssocID="{2C78C883-0430-4FCA-BDC6-1711B653A36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C4CEEEC-75C1-4166-A00E-42613C776F9D}" type="pres">
      <dgm:prSet presAssocID="{2C78C883-0430-4FCA-BDC6-1711B653A364}" presName="Triangle" presStyleLbl="alignNode1" presStyleIdx="9" presStyleCnt="11"/>
      <dgm:spPr/>
    </dgm:pt>
    <dgm:pt modelId="{2BE7F387-50A2-4096-B564-0FBC4D6770A7}" type="pres">
      <dgm:prSet presAssocID="{FBC24F31-325B-4848-91FC-BB744BC8BD89}" presName="sibTrans" presStyleCnt="0"/>
      <dgm:spPr/>
    </dgm:pt>
    <dgm:pt modelId="{DD419544-7623-4AB2-886B-A9A2DA5EF7AE}" type="pres">
      <dgm:prSet presAssocID="{FBC24F31-325B-4848-91FC-BB744BC8BD89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0" presStyleCnt="11"/>
      <dgm:spPr/>
    </dgm:pt>
    <dgm:pt modelId="{83CA91AA-6663-421B-8A4A-932FAAE14625}" type="pres">
      <dgm:prSet presAssocID="{33E6E5C9-6B01-4221-8A8E-01AF35DB520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933002-B7D5-41BD-A5BF-045EE92D0100}" type="presOf" srcId="{88BCB78B-A821-4C5E-9E5F-B9AF1585E3BA}" destId="{17B0B312-8A8A-43E2-94DD-C5125609E165}" srcOrd="0" destOrd="0" presId="urn:microsoft.com/office/officeart/2009/3/layout/StepUpProcess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2914ED1A-5063-4288-8578-281DDEC3CCA7}" srcId="{91841FAF-505A-4A39-9CE6-FCBC185FC6D7}" destId="{5DA06C4B-E6DF-4575-80E8-F2EC36339DBC}" srcOrd="2" destOrd="0" parTransId="{7E004E9C-DA43-48B7-8444-F76D9E3386AA}" sibTransId="{EAE080F4-7E08-4FBF-9F00-9CAFC00B532D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3F4C265B-9289-4A2C-90A4-A80CF5AB83B7}" type="presOf" srcId="{5DA06C4B-E6DF-4575-80E8-F2EC36339DBC}" destId="{77161937-8076-4CCC-99A7-B6B3AC187133}" srcOrd="0" destOrd="0" presId="urn:microsoft.com/office/officeart/2009/3/layout/StepUpProcess"/>
    <dgm:cxn modelId="{6FE6B089-3D84-43AB-AF22-3D26E6FB3DC0}" type="presOf" srcId="{F042B6F1-48BA-4378-8C16-7786E7B66B8E}" destId="{203880F3-AEBB-436E-B398-A2299F8A69E6}" srcOrd="0" destOrd="0" presId="urn:microsoft.com/office/officeart/2009/3/layout/StepUpProcess"/>
    <dgm:cxn modelId="{4A8EF692-430B-455E-A9F6-AD76D91AD5BD}" type="presOf" srcId="{2C78C883-0430-4FCA-BDC6-1711B653A364}" destId="{E6324016-1540-4DD3-AAE4-2322F2E8D5EB}" srcOrd="0" destOrd="0" presId="urn:microsoft.com/office/officeart/2009/3/layout/StepUpProcess"/>
    <dgm:cxn modelId="{02571B94-62CF-44E7-9316-F0B7F2D43208}" srcId="{91841FAF-505A-4A39-9CE6-FCBC185FC6D7}" destId="{F042B6F1-48BA-4378-8C16-7786E7B66B8E}" srcOrd="1" destOrd="0" parTransId="{B5139781-0C04-4079-B475-210973A41930}" sibTransId="{3F79C60E-CA47-41D1-98B7-C7BF6FB0E138}"/>
    <dgm:cxn modelId="{CA477B94-78D0-4474-A033-00A800086756}" srcId="{91841FAF-505A-4A39-9CE6-FCBC185FC6D7}" destId="{88BCB78B-A821-4C5E-9E5F-B9AF1585E3BA}" srcOrd="3" destOrd="0" parTransId="{0DD08186-8785-4651-9A0C-7C1F9F4936C8}" sibTransId="{BFCC7BC9-A9E5-4B0D-8355-BC7F99431F02}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8DEC16B3-02D9-4005-B795-1D04F8BBF6E9}" srcId="{91841FAF-505A-4A39-9CE6-FCBC185FC6D7}" destId="{33E6E5C9-6B01-4221-8A8E-01AF35DB520A}" srcOrd="5" destOrd="0" parTransId="{BD8E5EC3-6756-49D5-89CD-7FECD5563880}" sibTransId="{5534E228-B905-44AD-BDA3-E2A644CBBD87}"/>
    <dgm:cxn modelId="{BBB1F4D2-9D82-4EC5-9BF4-2164F6F9E0BA}" srcId="{91841FAF-505A-4A39-9CE6-FCBC185FC6D7}" destId="{2C78C883-0430-4FCA-BDC6-1711B653A364}" srcOrd="4" destOrd="0" parTransId="{2F9676C3-F05A-44C2-B9F3-FF9C1132388D}" sibTransId="{FBC24F31-325B-4848-91FC-BB744BC8BD89}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0ABCFAF6-D135-4DEA-851E-60934EC30422}" type="presParOf" srcId="{3CB0097C-3EC8-47CF-9EB2-8D060ADD3698}" destId="{F9BD9ACD-3455-4D44-9C72-546D1D2CDDFC}" srcOrd="2" destOrd="0" presId="urn:microsoft.com/office/officeart/2009/3/layout/StepUpProcess"/>
    <dgm:cxn modelId="{B8C5A453-F107-497B-9AC0-931ED8A35C1F}" type="presParOf" srcId="{F9BD9ACD-3455-4D44-9C72-546D1D2CDDFC}" destId="{33DC0A87-3D84-42AC-820A-98955CFCC637}" srcOrd="0" destOrd="0" presId="urn:microsoft.com/office/officeart/2009/3/layout/StepUpProcess"/>
    <dgm:cxn modelId="{3D247F76-104D-41BC-8ADC-DFB0BA248FF7}" type="presParOf" srcId="{F9BD9ACD-3455-4D44-9C72-546D1D2CDDFC}" destId="{203880F3-AEBB-436E-B398-A2299F8A69E6}" srcOrd="1" destOrd="0" presId="urn:microsoft.com/office/officeart/2009/3/layout/StepUpProcess"/>
    <dgm:cxn modelId="{8CF5E806-8D5E-479A-BF71-2AF7AA51412A}" type="presParOf" srcId="{F9BD9ACD-3455-4D44-9C72-546D1D2CDDFC}" destId="{72C45AAB-6D13-49DB-BAE1-356B6DC4C15A}" srcOrd="2" destOrd="0" presId="urn:microsoft.com/office/officeart/2009/3/layout/StepUpProcess"/>
    <dgm:cxn modelId="{404AF37A-5A6A-4046-AC88-447FBF24033B}" type="presParOf" srcId="{3CB0097C-3EC8-47CF-9EB2-8D060ADD3698}" destId="{CB4D23B6-3EFB-442B-A17A-6F2DC2727F6F}" srcOrd="3" destOrd="0" presId="urn:microsoft.com/office/officeart/2009/3/layout/StepUpProcess"/>
    <dgm:cxn modelId="{CC9D21F3-624A-400C-97A5-2CE24EA6E63E}" type="presParOf" srcId="{CB4D23B6-3EFB-442B-A17A-6F2DC2727F6F}" destId="{C24DF4EB-5108-4681-8E75-B4A0EC9DD35D}" srcOrd="0" destOrd="0" presId="urn:microsoft.com/office/officeart/2009/3/layout/StepUpProcess"/>
    <dgm:cxn modelId="{84387DCD-09BD-4A8B-8BC8-C4F26443214E}" type="presParOf" srcId="{3CB0097C-3EC8-47CF-9EB2-8D060ADD3698}" destId="{D658ED06-2683-45F0-BC1F-8C211B099AA9}" srcOrd="4" destOrd="0" presId="urn:microsoft.com/office/officeart/2009/3/layout/StepUpProcess"/>
    <dgm:cxn modelId="{02D2BDF0-1DB4-4D07-9AD9-370A7511CAB8}" type="presParOf" srcId="{D658ED06-2683-45F0-BC1F-8C211B099AA9}" destId="{0550F2B9-78AA-4629-B3F9-3EA13CB78676}" srcOrd="0" destOrd="0" presId="urn:microsoft.com/office/officeart/2009/3/layout/StepUpProcess"/>
    <dgm:cxn modelId="{8DC87E53-EDD7-470D-A40C-1F0D862E7059}" type="presParOf" srcId="{D658ED06-2683-45F0-BC1F-8C211B099AA9}" destId="{77161937-8076-4CCC-99A7-B6B3AC187133}" srcOrd="1" destOrd="0" presId="urn:microsoft.com/office/officeart/2009/3/layout/StepUpProcess"/>
    <dgm:cxn modelId="{88684269-31C2-4F25-A852-FBB9EB78A33D}" type="presParOf" srcId="{D658ED06-2683-45F0-BC1F-8C211B099AA9}" destId="{01299D80-841F-4370-A26A-9DC283CAAD64}" srcOrd="2" destOrd="0" presId="urn:microsoft.com/office/officeart/2009/3/layout/StepUpProcess"/>
    <dgm:cxn modelId="{49331379-7DD7-4CCC-80D3-D4A08F6E7221}" type="presParOf" srcId="{3CB0097C-3EC8-47CF-9EB2-8D060ADD3698}" destId="{A0A16B32-4AAE-4802-844A-9BD9DB433164}" srcOrd="5" destOrd="0" presId="urn:microsoft.com/office/officeart/2009/3/layout/StepUpProcess"/>
    <dgm:cxn modelId="{0C9C721B-3124-4266-AF35-895E7F1A4788}" type="presParOf" srcId="{A0A16B32-4AAE-4802-844A-9BD9DB433164}" destId="{CC8D6C7C-9894-4509-A8DB-44745D817A35}" srcOrd="0" destOrd="0" presId="urn:microsoft.com/office/officeart/2009/3/layout/StepUpProcess"/>
    <dgm:cxn modelId="{8E5C4F1F-9372-4A3F-8785-1552ED283F48}" type="presParOf" srcId="{3CB0097C-3EC8-47CF-9EB2-8D060ADD3698}" destId="{7C98627B-7B50-4AB5-91F7-6810035F46DB}" srcOrd="6" destOrd="0" presId="urn:microsoft.com/office/officeart/2009/3/layout/StepUpProcess"/>
    <dgm:cxn modelId="{A0403B3D-AADC-4428-AF23-D65ACC907E86}" type="presParOf" srcId="{7C98627B-7B50-4AB5-91F7-6810035F46DB}" destId="{54EEAFDE-C9F8-4407-A475-92BADABF876A}" srcOrd="0" destOrd="0" presId="urn:microsoft.com/office/officeart/2009/3/layout/StepUpProcess"/>
    <dgm:cxn modelId="{D906FA87-1CB9-4021-9AD1-D8837C86B12B}" type="presParOf" srcId="{7C98627B-7B50-4AB5-91F7-6810035F46DB}" destId="{17B0B312-8A8A-43E2-94DD-C5125609E165}" srcOrd="1" destOrd="0" presId="urn:microsoft.com/office/officeart/2009/3/layout/StepUpProcess"/>
    <dgm:cxn modelId="{9F382EC2-4E90-44BF-80D1-B1848CD1AC2F}" type="presParOf" srcId="{7C98627B-7B50-4AB5-91F7-6810035F46DB}" destId="{CE412F6E-6C34-4EEA-980A-B90F0BC0EF28}" srcOrd="2" destOrd="0" presId="urn:microsoft.com/office/officeart/2009/3/layout/StepUpProcess"/>
    <dgm:cxn modelId="{35A446B7-A1E8-4015-BC64-50507B851473}" type="presParOf" srcId="{3CB0097C-3EC8-47CF-9EB2-8D060ADD3698}" destId="{16330EA3-6E5D-4051-8F6F-8D48862A86E5}" srcOrd="7" destOrd="0" presId="urn:microsoft.com/office/officeart/2009/3/layout/StepUpProcess"/>
    <dgm:cxn modelId="{96C62CE9-A02D-4E0E-AFA5-643C96A0770D}" type="presParOf" srcId="{16330EA3-6E5D-4051-8F6F-8D48862A86E5}" destId="{8B39AF64-645C-43A5-8F96-E0786CAFA67D}" srcOrd="0" destOrd="0" presId="urn:microsoft.com/office/officeart/2009/3/layout/StepUpProcess"/>
    <dgm:cxn modelId="{918F0FF1-6E5F-4F7D-81BA-45C1D731B0B2}" type="presParOf" srcId="{3CB0097C-3EC8-47CF-9EB2-8D060ADD3698}" destId="{3DCB3E60-2ACC-40C6-98D5-A021176E951E}" srcOrd="8" destOrd="0" presId="urn:microsoft.com/office/officeart/2009/3/layout/StepUpProcess"/>
    <dgm:cxn modelId="{6DDA8827-F510-407E-973F-4491E60BE614}" type="presParOf" srcId="{3DCB3E60-2ACC-40C6-98D5-A021176E951E}" destId="{E7765CF0-1E84-4EB9-8C30-230C2220DD88}" srcOrd="0" destOrd="0" presId="urn:microsoft.com/office/officeart/2009/3/layout/StepUpProcess"/>
    <dgm:cxn modelId="{C99CFCAD-8662-49A5-9922-D132A35BE0F0}" type="presParOf" srcId="{3DCB3E60-2ACC-40C6-98D5-A021176E951E}" destId="{E6324016-1540-4DD3-AAE4-2322F2E8D5EB}" srcOrd="1" destOrd="0" presId="urn:microsoft.com/office/officeart/2009/3/layout/StepUpProcess"/>
    <dgm:cxn modelId="{4697A0D8-ED9C-4F75-B183-919AE36EF3F1}" type="presParOf" srcId="{3DCB3E60-2ACC-40C6-98D5-A021176E951E}" destId="{1C4CEEEC-75C1-4166-A00E-42613C776F9D}" srcOrd="2" destOrd="0" presId="urn:microsoft.com/office/officeart/2009/3/layout/StepUpProcess"/>
    <dgm:cxn modelId="{9B20AFF0-A243-4FF6-A453-D1C1F954D00A}" type="presParOf" srcId="{3CB0097C-3EC8-47CF-9EB2-8D060ADD3698}" destId="{2BE7F387-50A2-4096-B564-0FBC4D6770A7}" srcOrd="9" destOrd="0" presId="urn:microsoft.com/office/officeart/2009/3/layout/StepUpProcess"/>
    <dgm:cxn modelId="{56FA7252-3D22-4583-8681-FABE83466B40}" type="presParOf" srcId="{2BE7F387-50A2-4096-B564-0FBC4D6770A7}" destId="{DD419544-7623-4AB2-886B-A9A2DA5EF7AE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0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66127" y="2528914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84823" y="3068910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video.</a:t>
          </a:r>
        </a:p>
      </dsp:txBody>
      <dsp:txXfrm>
        <a:off x="184823" y="3068910"/>
        <a:ext cx="1631650" cy="1430237"/>
      </dsp:txXfrm>
    </dsp:sp>
    <dsp:sp modelId="{D3E32C7C-81E4-4658-B037-D6E94F89FD96}">
      <dsp:nvSpPr>
        <dsp:cNvPr id="0" name=""/>
        <dsp:cNvSpPr/>
      </dsp:nvSpPr>
      <dsp:spPr>
        <a:xfrm>
          <a:off x="1508615" y="2395857"/>
          <a:ext cx="307858" cy="30785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C0A87-3D84-42AC-820A-98955CFCC637}">
      <dsp:nvSpPr>
        <dsp:cNvPr id="0" name=""/>
        <dsp:cNvSpPr/>
      </dsp:nvSpPr>
      <dsp:spPr>
        <a:xfrm rot="5400000">
          <a:off x="2363586" y="2034640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880F3-AEBB-436E-B398-A2299F8A69E6}">
      <dsp:nvSpPr>
        <dsp:cNvPr id="0" name=""/>
        <dsp:cNvSpPr/>
      </dsp:nvSpPr>
      <dsp:spPr>
        <a:xfrm>
          <a:off x="2182282" y="2574637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imágenes.</a:t>
          </a:r>
        </a:p>
      </dsp:txBody>
      <dsp:txXfrm>
        <a:off x="2182282" y="2574637"/>
        <a:ext cx="1631650" cy="1430237"/>
      </dsp:txXfrm>
    </dsp:sp>
    <dsp:sp modelId="{72C45AAB-6D13-49DB-BAE1-356B6DC4C15A}">
      <dsp:nvSpPr>
        <dsp:cNvPr id="0" name=""/>
        <dsp:cNvSpPr/>
      </dsp:nvSpPr>
      <dsp:spPr>
        <a:xfrm>
          <a:off x="3506075" y="1901584"/>
          <a:ext cx="307858" cy="30785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0F2B9-78AA-4629-B3F9-3EA13CB78676}">
      <dsp:nvSpPr>
        <dsp:cNvPr id="0" name=""/>
        <dsp:cNvSpPr/>
      </dsp:nvSpPr>
      <dsp:spPr>
        <a:xfrm rot="5400000">
          <a:off x="4361045" y="1540367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61937-8076-4CCC-99A7-B6B3AC187133}">
      <dsp:nvSpPr>
        <dsp:cNvPr id="0" name=""/>
        <dsp:cNvSpPr/>
      </dsp:nvSpPr>
      <dsp:spPr>
        <a:xfrm>
          <a:off x="4179742" y="2080364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Recordar clases anteriores, sobre Materia, Fuerza y Movimiento.</a:t>
          </a:r>
        </a:p>
      </dsp:txBody>
      <dsp:txXfrm>
        <a:off x="4179742" y="2080364"/>
        <a:ext cx="1631650" cy="1430237"/>
      </dsp:txXfrm>
    </dsp:sp>
    <dsp:sp modelId="{01299D80-841F-4370-A26A-9DC283CAAD64}">
      <dsp:nvSpPr>
        <dsp:cNvPr id="0" name=""/>
        <dsp:cNvSpPr/>
      </dsp:nvSpPr>
      <dsp:spPr>
        <a:xfrm>
          <a:off x="5503534" y="1407311"/>
          <a:ext cx="307858" cy="30785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EAFDE-C9F8-4407-A475-92BADABF876A}">
      <dsp:nvSpPr>
        <dsp:cNvPr id="0" name=""/>
        <dsp:cNvSpPr/>
      </dsp:nvSpPr>
      <dsp:spPr>
        <a:xfrm rot="5400000">
          <a:off x="6358505" y="1046094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0B312-8A8A-43E2-94DD-C5125609E165}">
      <dsp:nvSpPr>
        <dsp:cNvPr id="0" name=""/>
        <dsp:cNvSpPr/>
      </dsp:nvSpPr>
      <dsp:spPr>
        <a:xfrm>
          <a:off x="6177201" y="1586090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Transcribir Mapa Conceptual y conceptos claves.</a:t>
          </a:r>
        </a:p>
      </dsp:txBody>
      <dsp:txXfrm>
        <a:off x="6177201" y="1586090"/>
        <a:ext cx="1631650" cy="1430237"/>
      </dsp:txXfrm>
    </dsp:sp>
    <dsp:sp modelId="{CE412F6E-6C34-4EEA-980A-B90F0BC0EF28}">
      <dsp:nvSpPr>
        <dsp:cNvPr id="0" name=""/>
        <dsp:cNvSpPr/>
      </dsp:nvSpPr>
      <dsp:spPr>
        <a:xfrm>
          <a:off x="7500993" y="913037"/>
          <a:ext cx="307858" cy="30785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65CF0-1E84-4EB9-8C30-230C2220DD88}">
      <dsp:nvSpPr>
        <dsp:cNvPr id="0" name=""/>
        <dsp:cNvSpPr/>
      </dsp:nvSpPr>
      <dsp:spPr>
        <a:xfrm rot="5400000">
          <a:off x="8355964" y="551820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24016-1540-4DD3-AAE4-2322F2E8D5EB}">
      <dsp:nvSpPr>
        <dsp:cNvPr id="0" name=""/>
        <dsp:cNvSpPr/>
      </dsp:nvSpPr>
      <dsp:spPr>
        <a:xfrm>
          <a:off x="8174660" y="1091817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y comparar actividades trabajadas.</a:t>
          </a:r>
        </a:p>
      </dsp:txBody>
      <dsp:txXfrm>
        <a:off x="8174660" y="1091817"/>
        <a:ext cx="1631650" cy="1430237"/>
      </dsp:txXfrm>
    </dsp:sp>
    <dsp:sp modelId="{1C4CEEEC-75C1-4166-A00E-42613C776F9D}">
      <dsp:nvSpPr>
        <dsp:cNvPr id="0" name=""/>
        <dsp:cNvSpPr/>
      </dsp:nvSpPr>
      <dsp:spPr>
        <a:xfrm>
          <a:off x="9498452" y="418764"/>
          <a:ext cx="307858" cy="307858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10353423" y="57547"/>
          <a:ext cx="1086139" cy="18073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10172119" y="597544"/>
          <a:ext cx="1631650" cy="1430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kern="1200" dirty="0"/>
            <a:t>.</a:t>
          </a:r>
        </a:p>
      </dsp:txBody>
      <dsp:txXfrm>
        <a:off x="10172119" y="597544"/>
        <a:ext cx="1631650" cy="1430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23147" y="2238280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61611" y="2719399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video.</a:t>
          </a:r>
        </a:p>
      </dsp:txBody>
      <dsp:txXfrm>
        <a:off x="161611" y="2719399"/>
        <a:ext cx="1453748" cy="1274296"/>
      </dsp:txXfrm>
    </dsp:sp>
    <dsp:sp modelId="{D3E32C7C-81E4-4658-B037-D6E94F89FD96}">
      <dsp:nvSpPr>
        <dsp:cNvPr id="0" name=""/>
        <dsp:cNvSpPr/>
      </dsp:nvSpPr>
      <dsp:spPr>
        <a:xfrm>
          <a:off x="1341068" y="2119731"/>
          <a:ext cx="274292" cy="27429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C0A87-3D84-42AC-820A-98955CFCC637}">
      <dsp:nvSpPr>
        <dsp:cNvPr id="0" name=""/>
        <dsp:cNvSpPr/>
      </dsp:nvSpPr>
      <dsp:spPr>
        <a:xfrm rot="5400000">
          <a:off x="2102819" y="1797898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880F3-AEBB-436E-B398-A2299F8A69E6}">
      <dsp:nvSpPr>
        <dsp:cNvPr id="0" name=""/>
        <dsp:cNvSpPr/>
      </dsp:nvSpPr>
      <dsp:spPr>
        <a:xfrm>
          <a:off x="1941284" y="2279018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Observar imágenes.</a:t>
          </a:r>
        </a:p>
      </dsp:txBody>
      <dsp:txXfrm>
        <a:off x="1941284" y="2279018"/>
        <a:ext cx="1453748" cy="1274296"/>
      </dsp:txXfrm>
    </dsp:sp>
    <dsp:sp modelId="{72C45AAB-6D13-49DB-BAE1-356B6DC4C15A}">
      <dsp:nvSpPr>
        <dsp:cNvPr id="0" name=""/>
        <dsp:cNvSpPr/>
      </dsp:nvSpPr>
      <dsp:spPr>
        <a:xfrm>
          <a:off x="3120740" y="1679349"/>
          <a:ext cx="274292" cy="27429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0F2B9-78AA-4629-B3F9-3EA13CB78676}">
      <dsp:nvSpPr>
        <dsp:cNvPr id="0" name=""/>
        <dsp:cNvSpPr/>
      </dsp:nvSpPr>
      <dsp:spPr>
        <a:xfrm rot="5400000">
          <a:off x="3882492" y="1357516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61937-8076-4CCC-99A7-B6B3AC187133}">
      <dsp:nvSpPr>
        <dsp:cNvPr id="0" name=""/>
        <dsp:cNvSpPr/>
      </dsp:nvSpPr>
      <dsp:spPr>
        <a:xfrm>
          <a:off x="3720956" y="1838636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Recordar clases anteriores, sobre Materia, Fuerza y Movimiento.</a:t>
          </a:r>
        </a:p>
      </dsp:txBody>
      <dsp:txXfrm>
        <a:off x="3720956" y="1838636"/>
        <a:ext cx="1453748" cy="1274296"/>
      </dsp:txXfrm>
    </dsp:sp>
    <dsp:sp modelId="{01299D80-841F-4370-A26A-9DC283CAAD64}">
      <dsp:nvSpPr>
        <dsp:cNvPr id="0" name=""/>
        <dsp:cNvSpPr/>
      </dsp:nvSpPr>
      <dsp:spPr>
        <a:xfrm>
          <a:off x="4900413" y="1238967"/>
          <a:ext cx="274292" cy="27429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EAFDE-C9F8-4407-A475-92BADABF876A}">
      <dsp:nvSpPr>
        <dsp:cNvPr id="0" name=""/>
        <dsp:cNvSpPr/>
      </dsp:nvSpPr>
      <dsp:spPr>
        <a:xfrm rot="5400000">
          <a:off x="5662165" y="917134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0B312-8A8A-43E2-94DD-C5125609E165}">
      <dsp:nvSpPr>
        <dsp:cNvPr id="0" name=""/>
        <dsp:cNvSpPr/>
      </dsp:nvSpPr>
      <dsp:spPr>
        <a:xfrm>
          <a:off x="5500629" y="1398254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Transcribir Mapa Conceptual y conceptos claves.</a:t>
          </a:r>
        </a:p>
      </dsp:txBody>
      <dsp:txXfrm>
        <a:off x="5500629" y="1398254"/>
        <a:ext cx="1453748" cy="1274296"/>
      </dsp:txXfrm>
    </dsp:sp>
    <dsp:sp modelId="{CE412F6E-6C34-4EEA-980A-B90F0BC0EF28}">
      <dsp:nvSpPr>
        <dsp:cNvPr id="0" name=""/>
        <dsp:cNvSpPr/>
      </dsp:nvSpPr>
      <dsp:spPr>
        <a:xfrm>
          <a:off x="6680085" y="798585"/>
          <a:ext cx="274292" cy="274292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65CF0-1E84-4EB9-8C30-230C2220DD88}">
      <dsp:nvSpPr>
        <dsp:cNvPr id="0" name=""/>
        <dsp:cNvSpPr/>
      </dsp:nvSpPr>
      <dsp:spPr>
        <a:xfrm rot="5400000">
          <a:off x="7441837" y="476753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24016-1540-4DD3-AAE4-2322F2E8D5EB}">
      <dsp:nvSpPr>
        <dsp:cNvPr id="0" name=""/>
        <dsp:cNvSpPr/>
      </dsp:nvSpPr>
      <dsp:spPr>
        <a:xfrm>
          <a:off x="7280301" y="957872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Reforzar y comparar actividades trabajadas.</a:t>
          </a:r>
        </a:p>
      </dsp:txBody>
      <dsp:txXfrm>
        <a:off x="7280301" y="957872"/>
        <a:ext cx="1453748" cy="1274296"/>
      </dsp:txXfrm>
    </dsp:sp>
    <dsp:sp modelId="{1C4CEEEC-75C1-4166-A00E-42613C776F9D}">
      <dsp:nvSpPr>
        <dsp:cNvPr id="0" name=""/>
        <dsp:cNvSpPr/>
      </dsp:nvSpPr>
      <dsp:spPr>
        <a:xfrm>
          <a:off x="8459758" y="358204"/>
          <a:ext cx="274292" cy="274292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9221510" y="36371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9059974" y="517491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kern="1200" dirty="0"/>
            <a:t>.</a:t>
          </a:r>
        </a:p>
      </dsp:txBody>
      <dsp:txXfrm>
        <a:off x="9059974" y="517491"/>
        <a:ext cx="1453748" cy="127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14-05-2020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6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14-05-2020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9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feder.com/ejemplos-de-materia/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9.wmf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dPhmPNgiEw" TargetMode="Externa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0"/>
            <a:ext cx="8458200" cy="18288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65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6500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iencias </a:t>
            </a:r>
            <a:r>
              <a:rPr lang="es-ES" sz="65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6500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aturales</a:t>
            </a:r>
            <a:endParaRPr lang="es-ES" sz="6500" b="0" i="0" noProof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1916832"/>
            <a:ext cx="8208912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spcBef>
                <a:spcPts val="12"/>
              </a:spcBef>
              <a:buNone/>
            </a:pPr>
            <a:r>
              <a:rPr lang="es-ES" sz="4000" b="0" i="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4000" b="0" i="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aterial semana 8 RETROALIMENTACIÓN - 4° básico</a:t>
            </a:r>
            <a:r>
              <a:rPr lang="es-ES" sz="4000" b="0" i="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12"/>
              </a:spcBef>
              <a:buNone/>
            </a:pP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4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rofesoras</a:t>
            </a: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sz="4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erónica </a:t>
            </a: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4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aldonado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4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ayte </a:t>
            </a: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4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arrasco</a:t>
            </a:r>
          </a:p>
          <a:p>
            <a:pPr algn="just">
              <a:spcBef>
                <a:spcPts val="12"/>
              </a:spcBef>
            </a:pPr>
            <a:endParaRPr lang="es-ES" sz="4000" b="0" i="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"/>
              </a:spcBef>
            </a:pP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4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olegio </a:t>
            </a: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4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urora de </a:t>
            </a:r>
            <a:r>
              <a:rPr lang="es-ES" sz="4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s-ES" sz="4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</a:p>
          <a:p>
            <a:pPr algn="just">
              <a:spcBef>
                <a:spcPts val="12"/>
              </a:spcBef>
            </a:pPr>
            <a:r>
              <a:rPr lang="es-ES" sz="4000" b="0" i="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4000" b="0" i="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928830" y="0"/>
            <a:ext cx="4248472" cy="1440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IMPRIMIR</a:t>
            </a:r>
          </a:p>
        </p:txBody>
      </p:sp>
      <p:pic>
        <p:nvPicPr>
          <p:cNvPr id="6" name="Picture 2" descr="Colegio Aurora de Chile - CONTÁCTENOS">
            <a:extLst>
              <a:ext uri="{FF2B5EF4-FFF2-40B4-BE49-F238E27FC236}">
                <a16:creationId xmlns:a16="http://schemas.microsoft.com/office/drawing/2014/main" id="{C17E8649-5E6E-4977-A16A-3CFE83A0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6480"/>
            <a:ext cx="25527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s animados de Cientificos, animaciones de Cientificos">
            <a:extLst>
              <a:ext uri="{FF2B5EF4-FFF2-40B4-BE49-F238E27FC236}">
                <a16:creationId xmlns:a16="http://schemas.microsoft.com/office/drawing/2014/main" id="{187B176B-5530-4E1A-986E-0D315B06EC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969880"/>
            <a:ext cx="3365835" cy="29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4621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la clase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BA714-B5FA-479C-8588-0C007A28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453"/>
            <a:ext cx="10515600" cy="4351338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09035F0-506E-496C-AFEA-D8FF99422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4860" t="32492" r="3055" b="-1"/>
          <a:stretch/>
        </p:blipFill>
        <p:spPr bwMode="auto">
          <a:xfrm>
            <a:off x="2098846" y="940943"/>
            <a:ext cx="8101609" cy="59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7104C37-74F7-4C79-BEFC-56A3395992DE}"/>
              </a:ext>
            </a:extLst>
          </p:cNvPr>
          <p:cNvSpPr txBox="1"/>
          <p:nvPr/>
        </p:nvSpPr>
        <p:spPr>
          <a:xfrm>
            <a:off x="3215680" y="131146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estados sólido- líquido y gaseoso.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D2E647-646B-4D19-B189-F48877557599}"/>
              </a:ext>
            </a:extLst>
          </p:cNvPr>
          <p:cNvSpPr txBox="1"/>
          <p:nvPr/>
        </p:nvSpPr>
        <p:spPr>
          <a:xfrm>
            <a:off x="2639615" y="1587088"/>
            <a:ext cx="756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 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estados de la materia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son las formas de agregación en 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 presenta la 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 condiciones ambientales específicas afectando la atracción de las moléculas 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 componen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7E74E20-52CB-467F-B8EC-E1B44044BAB6}"/>
              </a:ext>
            </a:extLst>
          </p:cNvPr>
          <p:cNvSpPr/>
          <p:nvPr/>
        </p:nvSpPr>
        <p:spPr>
          <a:xfrm>
            <a:off x="2625214" y="3062431"/>
            <a:ext cx="7272809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partículas que están ordenadas, y la distancia que las separa y es muy pequeñas. Vibran pero no se desplazan. Ejemplos: Fierro, Diamante, Hielo, etc.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973332E-FF63-4175-AF44-2F93DAD784B2}"/>
              </a:ext>
            </a:extLst>
          </p:cNvPr>
          <p:cNvSpPr/>
          <p:nvPr/>
        </p:nvSpPr>
        <p:spPr>
          <a:xfrm>
            <a:off x="2513245" y="4347583"/>
            <a:ext cx="7272809" cy="860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Ejemplos de líquidos: Agua, Alcohol, Leche, etc. Es un estado de agregación de la materia. Tiene volumen definido pero no con forma fija.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D5A1E6A-6F30-4CAE-85C5-D2F6DBFF8C3D}"/>
              </a:ext>
            </a:extLst>
          </p:cNvPr>
          <p:cNvSpPr/>
          <p:nvPr/>
        </p:nvSpPr>
        <p:spPr>
          <a:xfrm>
            <a:off x="2615004" y="5741944"/>
            <a:ext cx="7272809" cy="860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Ejemplos de gases: Hidrógeno, Oxígeno, Vapor de agua, etc. Es un estado de agregación de la materia. No tienen volumen ni forma definida. 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098B2A0F-1158-481B-9CCC-07503E81E826}"/>
              </a:ext>
            </a:extLst>
          </p:cNvPr>
          <p:cNvSpPr/>
          <p:nvPr/>
        </p:nvSpPr>
        <p:spPr>
          <a:xfrm>
            <a:off x="0" y="2924944"/>
            <a:ext cx="1831127" cy="10775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y compara con tu respuesta.</a:t>
            </a:r>
          </a:p>
        </p:txBody>
      </p:sp>
    </p:spTree>
    <p:extLst>
      <p:ext uri="{BB962C8B-B14F-4D97-AF65-F5344CB8AC3E}">
        <p14:creationId xmlns:p14="http://schemas.microsoft.com/office/powerpoint/2010/main" val="15491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53" y="-336155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 3</a:t>
            </a:r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6A1269A-17D0-44BD-8CC8-C5D3A4428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09" t="28574" r="21157" b="16815"/>
          <a:stretch/>
        </p:blipFill>
        <p:spPr>
          <a:xfrm>
            <a:off x="2252275" y="1141861"/>
            <a:ext cx="7844769" cy="45417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FC569C7E-4734-43AC-8B29-6866187D589D}"/>
              </a:ext>
            </a:extLst>
          </p:cNvPr>
          <p:cNvSpPr/>
          <p:nvPr/>
        </p:nvSpPr>
        <p:spPr>
          <a:xfrm>
            <a:off x="407368" y="3842198"/>
            <a:ext cx="2168425" cy="783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para recordar</a:t>
            </a:r>
          </a:p>
        </p:txBody>
      </p:sp>
    </p:spTree>
    <p:extLst>
      <p:ext uri="{BB962C8B-B14F-4D97-AF65-F5344CB8AC3E}">
        <p14:creationId xmlns:p14="http://schemas.microsoft.com/office/powerpoint/2010/main" val="11936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59" y="-387424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 clase 3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E80612B-2474-40FA-A4DF-35D1F0D7A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57" t="41057" r="30336" b="11617"/>
          <a:stretch/>
        </p:blipFill>
        <p:spPr>
          <a:xfrm>
            <a:off x="2337054" y="1574384"/>
            <a:ext cx="7751720" cy="51554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2F1A24A2-3717-4CD0-B0F4-E05A6452DA2D}"/>
              </a:ext>
            </a:extLst>
          </p:cNvPr>
          <p:cNvSpPr/>
          <p:nvPr/>
        </p:nvSpPr>
        <p:spPr>
          <a:xfrm>
            <a:off x="1093469" y="2740802"/>
            <a:ext cx="755374" cy="64807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1.-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31B1C4A-D280-450D-8DA9-4FBCDF25E08F}"/>
              </a:ext>
            </a:extLst>
          </p:cNvPr>
          <p:cNvSpPr/>
          <p:nvPr/>
        </p:nvSpPr>
        <p:spPr>
          <a:xfrm>
            <a:off x="2103226" y="2874931"/>
            <a:ext cx="8759084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principales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la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mate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están asociadas a su constitución física y a las distintas propiedades que tiene, siendo sus estados principales el líquido, sólido y gaseoso. La materia es todo aquel objeto, sustancia o elemento que ocupa un lugar en el espacio y tiene una masa determinada. Todo lo que nos rodea puede considerarse 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3120D73-500E-4299-84C3-1CA76676F040}"/>
              </a:ext>
            </a:extLst>
          </p:cNvPr>
          <p:cNvSpPr/>
          <p:nvPr/>
        </p:nvSpPr>
        <p:spPr>
          <a:xfrm>
            <a:off x="2413441" y="4267260"/>
            <a:ext cx="8448869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materia puede encontrarse en diferentes estados dentro de nuestro planeta: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líquido, sólido y gaseoso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0454B1F-80D7-4C6C-A46D-0F2229218D2E}"/>
              </a:ext>
            </a:extLst>
          </p:cNvPr>
          <p:cNvSpPr/>
          <p:nvPr/>
        </p:nvSpPr>
        <p:spPr>
          <a:xfrm>
            <a:off x="2485714" y="5431941"/>
            <a:ext cx="8150686" cy="8425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Forma.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sólidos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tienen una forma definida, los </a:t>
            </a:r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líquidos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y los gases toman la forma del recipiente que los contiene. ... Los </a:t>
            </a:r>
            <a:r>
              <a:rPr 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sólidos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son rígidos mientras que en los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líquidos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y los gases sus moléculas 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pueden mover entre ellas.</a:t>
            </a:r>
            <a:endParaRPr lang="es-C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1">
            <a:extLst>
              <a:ext uri="{FF2B5EF4-FFF2-40B4-BE49-F238E27FC236}">
                <a16:creationId xmlns:a16="http://schemas.microsoft.com/office/drawing/2014/main" id="{6929308C-5E71-48E4-B919-402BDD9C63DF}"/>
              </a:ext>
            </a:extLst>
          </p:cNvPr>
          <p:cNvSpPr/>
          <p:nvPr/>
        </p:nvSpPr>
        <p:spPr>
          <a:xfrm>
            <a:off x="6482768" y="727382"/>
            <a:ext cx="2925600" cy="1443628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Lee, analiza y compara tus respuestas.</a:t>
            </a:r>
          </a:p>
        </p:txBody>
      </p:sp>
    </p:spTree>
    <p:extLst>
      <p:ext uri="{BB962C8B-B14F-4D97-AF65-F5344CB8AC3E}">
        <p14:creationId xmlns:p14="http://schemas.microsoft.com/office/powerpoint/2010/main" val="42692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59" y="-243102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 clase 3</a:t>
            </a:r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4BA618-FA83-493C-8CA0-96597C7A4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92" t="30228" r="27670" b="26746"/>
          <a:stretch/>
        </p:blipFill>
        <p:spPr>
          <a:xfrm>
            <a:off x="2116005" y="954582"/>
            <a:ext cx="8718946" cy="51521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2577C90C-F982-4FE5-B796-7F8AA6C64DB1}"/>
              </a:ext>
            </a:extLst>
          </p:cNvPr>
          <p:cNvSpPr/>
          <p:nvPr/>
        </p:nvSpPr>
        <p:spPr>
          <a:xfrm>
            <a:off x="3863752" y="2780928"/>
            <a:ext cx="1440160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8827552-BDB7-4B44-9684-1443A98B2BFF}"/>
              </a:ext>
            </a:extLst>
          </p:cNvPr>
          <p:cNvSpPr/>
          <p:nvPr/>
        </p:nvSpPr>
        <p:spPr>
          <a:xfrm>
            <a:off x="7756511" y="3423129"/>
            <a:ext cx="1440160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Sólido.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B5F0CDB-BA6E-43F3-9C23-1BD9EAD47F83}"/>
              </a:ext>
            </a:extLst>
          </p:cNvPr>
          <p:cNvSpPr/>
          <p:nvPr/>
        </p:nvSpPr>
        <p:spPr>
          <a:xfrm>
            <a:off x="7756511" y="4066178"/>
            <a:ext cx="1440160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Líquido.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0D367FB-F032-4B7F-BAA7-B56C9D17F974}"/>
              </a:ext>
            </a:extLst>
          </p:cNvPr>
          <p:cNvSpPr/>
          <p:nvPr/>
        </p:nvSpPr>
        <p:spPr>
          <a:xfrm>
            <a:off x="7756511" y="4729801"/>
            <a:ext cx="1507841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Gaseoso.</a:t>
            </a:r>
          </a:p>
        </p:txBody>
      </p:sp>
      <p:pic>
        <p:nvPicPr>
          <p:cNvPr id="6146" name="Picture 2" descr="▷ Científicos: Imágenes Animadas, Gifs y Animaciones ¡100% GRATIS!">
            <a:extLst>
              <a:ext uri="{FF2B5EF4-FFF2-40B4-BE49-F238E27FC236}">
                <a16:creationId xmlns:a16="http://schemas.microsoft.com/office/drawing/2014/main" id="{D5B718D1-B95B-46A1-8F38-379E62BD25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5" y="3838850"/>
            <a:ext cx="1885761" cy="24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779B88B-DD1F-44DB-A341-5BA9C12E6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81" t="25264" r="37445" b="31776"/>
          <a:stretch/>
        </p:blipFill>
        <p:spPr>
          <a:xfrm>
            <a:off x="3047577" y="365126"/>
            <a:ext cx="6144767" cy="49847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EBECA6D2-ABB0-42ED-8727-188B6094CC2A}"/>
              </a:ext>
            </a:extLst>
          </p:cNvPr>
          <p:cNvSpPr/>
          <p:nvPr/>
        </p:nvSpPr>
        <p:spPr>
          <a:xfrm>
            <a:off x="8184232" y="4103063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BEF9E23-42BA-4E60-AE47-3D66383E4C9C}"/>
              </a:ext>
            </a:extLst>
          </p:cNvPr>
          <p:cNvSpPr/>
          <p:nvPr/>
        </p:nvSpPr>
        <p:spPr>
          <a:xfrm>
            <a:off x="6981802" y="4078309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13B00E6-7C93-483E-815F-C8E13D30A396}"/>
              </a:ext>
            </a:extLst>
          </p:cNvPr>
          <p:cNvSpPr/>
          <p:nvPr/>
        </p:nvSpPr>
        <p:spPr>
          <a:xfrm>
            <a:off x="5720004" y="4092683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9D79273-55BC-48B5-B32C-0AB811DD85BC}"/>
              </a:ext>
            </a:extLst>
          </p:cNvPr>
          <p:cNvSpPr/>
          <p:nvPr/>
        </p:nvSpPr>
        <p:spPr>
          <a:xfrm>
            <a:off x="4439816" y="4103063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DC054F7-61CA-4F8E-9828-82D8238134E6}"/>
              </a:ext>
            </a:extLst>
          </p:cNvPr>
          <p:cNvSpPr/>
          <p:nvPr/>
        </p:nvSpPr>
        <p:spPr>
          <a:xfrm>
            <a:off x="5813983" y="4388220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5E6B29A-D20E-4E64-90C0-4C20E51A1E1F}"/>
              </a:ext>
            </a:extLst>
          </p:cNvPr>
          <p:cNvSpPr/>
          <p:nvPr/>
        </p:nvSpPr>
        <p:spPr>
          <a:xfrm>
            <a:off x="7036903" y="4393724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24BED23-B68B-4F7F-96FA-ADE7F8C6E42F}"/>
              </a:ext>
            </a:extLst>
          </p:cNvPr>
          <p:cNvSpPr/>
          <p:nvPr/>
        </p:nvSpPr>
        <p:spPr>
          <a:xfrm>
            <a:off x="8171791" y="4388220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0FA2D97-F6BC-42DD-A25F-8C475529529E}"/>
              </a:ext>
            </a:extLst>
          </p:cNvPr>
          <p:cNvSpPr/>
          <p:nvPr/>
        </p:nvSpPr>
        <p:spPr>
          <a:xfrm>
            <a:off x="4504183" y="4388220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8A61DAB-A291-4976-98EF-F6FA47902AA8}"/>
              </a:ext>
            </a:extLst>
          </p:cNvPr>
          <p:cNvSpPr/>
          <p:nvPr/>
        </p:nvSpPr>
        <p:spPr>
          <a:xfrm>
            <a:off x="696616" y="2378348"/>
            <a:ext cx="1798984" cy="978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Página 122</a:t>
            </a:r>
          </a:p>
        </p:txBody>
      </p:sp>
      <p:sp>
        <p:nvSpPr>
          <p:cNvPr id="22" name="Flecha: doblada 21">
            <a:extLst>
              <a:ext uri="{FF2B5EF4-FFF2-40B4-BE49-F238E27FC236}">
                <a16:creationId xmlns:a16="http://schemas.microsoft.com/office/drawing/2014/main" id="{01258CDE-5DE8-475F-8F26-459F9EB61A7D}"/>
              </a:ext>
            </a:extLst>
          </p:cNvPr>
          <p:cNvSpPr/>
          <p:nvPr/>
        </p:nvSpPr>
        <p:spPr>
          <a:xfrm>
            <a:off x="10056440" y="5661248"/>
            <a:ext cx="1872209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9732A-4A9D-43D2-87AD-05A490DD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B1B8E6-B44C-4B8A-8BAA-4CF19C93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88" y="1916831"/>
            <a:ext cx="10515600" cy="11521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s-E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 masa de un cuerpo es una propiedad característica del mismo, que está relacionada con el número y clase de las partículas que lo forman. Se mide en kilogramos (kg) y también en gramos</a:t>
            </a:r>
            <a:endParaRPr lang="es-C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8105AB-29E1-4F62-AAE3-E2457A26D7B0}"/>
              </a:ext>
            </a:extLst>
          </p:cNvPr>
          <p:cNvSpPr/>
          <p:nvPr/>
        </p:nvSpPr>
        <p:spPr>
          <a:xfrm>
            <a:off x="730188" y="3789040"/>
            <a:ext cx="10515600" cy="9361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responder esa pregunta, observamos  los objetos considerando el tamaño y masa/peso de cada  uno de ellos.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1A976CC-6D6F-485A-A4C2-9CC0DF860856}"/>
              </a:ext>
            </a:extLst>
          </p:cNvPr>
          <p:cNvSpPr/>
          <p:nvPr/>
        </p:nvSpPr>
        <p:spPr>
          <a:xfrm>
            <a:off x="1415480" y="94433"/>
            <a:ext cx="1798984" cy="978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Página 122</a:t>
            </a:r>
          </a:p>
        </p:txBody>
      </p:sp>
      <p:pic>
        <p:nvPicPr>
          <p:cNvPr id="2050" name="Picture 2" descr="Masa Volumen Y Densidad GIF | Gfycat">
            <a:extLst>
              <a:ext uri="{FF2B5EF4-FFF2-40B4-BE49-F238E27FC236}">
                <a16:creationId xmlns:a16="http://schemas.microsoft.com/office/drawing/2014/main" id="{BBCDBB02-D837-4F67-8DDA-CE0F826C5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869160"/>
            <a:ext cx="2808312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D5BCE-D3B3-4332-A9D1-9CE8F97E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C8D726D-1173-48AF-AFFA-5E27A9760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01" t="28573" r="34183" b="25091"/>
          <a:stretch/>
        </p:blipFill>
        <p:spPr>
          <a:xfrm>
            <a:off x="4871864" y="766163"/>
            <a:ext cx="7005347" cy="490374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A34C7C7-C2A3-4853-95E6-5E2E8B37F611}"/>
              </a:ext>
            </a:extLst>
          </p:cNvPr>
          <p:cNvSpPr/>
          <p:nvPr/>
        </p:nvSpPr>
        <p:spPr>
          <a:xfrm>
            <a:off x="147665" y="476672"/>
            <a:ext cx="3096344" cy="159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 de la Materia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12A9B-5936-4B08-A63B-69DA29A20FA7}"/>
              </a:ext>
            </a:extLst>
          </p:cNvPr>
          <p:cNvSpPr/>
          <p:nvPr/>
        </p:nvSpPr>
        <p:spPr>
          <a:xfrm>
            <a:off x="138604" y="2420888"/>
            <a:ext cx="3096344" cy="15942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página 126</a:t>
            </a:r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0A2392D4-FFD4-494A-9DB7-465491786827}"/>
              </a:ext>
            </a:extLst>
          </p:cNvPr>
          <p:cNvSpPr/>
          <p:nvPr/>
        </p:nvSpPr>
        <p:spPr>
          <a:xfrm>
            <a:off x="551384" y="4509120"/>
            <a:ext cx="3312368" cy="1872208"/>
          </a:xfrm>
          <a:prstGeom prst="wedgeEllipseCallout">
            <a:avLst>
              <a:gd name="adj1" fmla="val 102392"/>
              <a:gd name="adj2" fmla="val -64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Observar, Leer, Analizar para recordar.</a:t>
            </a:r>
          </a:p>
        </p:txBody>
      </p:sp>
    </p:spTree>
    <p:extLst>
      <p:ext uri="{BB962C8B-B14F-4D97-AF65-F5344CB8AC3E}">
        <p14:creationId xmlns:p14="http://schemas.microsoft.com/office/powerpoint/2010/main" val="3662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BE5E9-8979-42C0-B9D9-234C60D0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1400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Cierre clase 3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75E43B9-48E7-4CCD-ACA8-B06A57718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6" t="25264" r="24616" b="35020"/>
          <a:stretch/>
        </p:blipFill>
        <p:spPr>
          <a:xfrm>
            <a:off x="1847529" y="1268760"/>
            <a:ext cx="8136904" cy="349897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6F7F6B9-F5F0-4B36-9DBC-428A5CEFA46A}"/>
              </a:ext>
            </a:extLst>
          </p:cNvPr>
          <p:cNvSpPr/>
          <p:nvPr/>
        </p:nvSpPr>
        <p:spPr>
          <a:xfrm>
            <a:off x="2639616" y="283822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V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82F2B96-A717-402A-BB9D-7A63D8C610E1}"/>
              </a:ext>
            </a:extLst>
          </p:cNvPr>
          <p:cNvSpPr/>
          <p:nvPr/>
        </p:nvSpPr>
        <p:spPr>
          <a:xfrm>
            <a:off x="2639616" y="3802979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V</a:t>
            </a:r>
          </a:p>
        </p:txBody>
      </p:sp>
      <p:pic>
        <p:nvPicPr>
          <p:cNvPr id="3074" name="Picture 2" descr="Masa Volumen Y Densidad GIF | Gfycat">
            <a:extLst>
              <a:ext uri="{FF2B5EF4-FFF2-40B4-BE49-F238E27FC236}">
                <a16:creationId xmlns:a16="http://schemas.microsoft.com/office/drawing/2014/main" id="{FA9A4313-A5A1-484F-8A0C-6D865B7248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854310"/>
            <a:ext cx="3851109" cy="29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B5132-B589-4F46-8948-30F6716DE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actividad la respondieron de forma oral.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78B37B-9C00-4DE8-9120-CFA1AA618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84" t="25264" r="10923" b="18471"/>
          <a:stretch/>
        </p:blipFill>
        <p:spPr>
          <a:xfrm>
            <a:off x="926206" y="1412776"/>
            <a:ext cx="9725312" cy="403244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E098024-DADC-4408-8B89-8E1AC3D242D8}"/>
              </a:ext>
            </a:extLst>
          </p:cNvPr>
          <p:cNvSpPr/>
          <p:nvPr/>
        </p:nvSpPr>
        <p:spPr>
          <a:xfrm>
            <a:off x="1447252" y="437663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521B5E6-2E44-4EAC-AFD1-E923EA2B7226}"/>
              </a:ext>
            </a:extLst>
          </p:cNvPr>
          <p:cNvSpPr/>
          <p:nvPr/>
        </p:nvSpPr>
        <p:spPr>
          <a:xfrm>
            <a:off x="4295800" y="4900803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2F7E2EE-0C6F-48E1-9DB6-3AEDB540B5BB}"/>
              </a:ext>
            </a:extLst>
          </p:cNvPr>
          <p:cNvSpPr/>
          <p:nvPr/>
        </p:nvSpPr>
        <p:spPr>
          <a:xfrm>
            <a:off x="5666068" y="466152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07E7DF-0917-458B-ACCA-9E26A3909BE4}"/>
              </a:ext>
            </a:extLst>
          </p:cNvPr>
          <p:cNvSpPr/>
          <p:nvPr/>
        </p:nvSpPr>
        <p:spPr>
          <a:xfrm>
            <a:off x="7104112" y="437663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E23244C-B9C8-43DC-931C-02D0EF269FE9}"/>
              </a:ext>
            </a:extLst>
          </p:cNvPr>
          <p:cNvSpPr/>
          <p:nvPr/>
        </p:nvSpPr>
        <p:spPr>
          <a:xfrm>
            <a:off x="8544272" y="496632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113215C-3509-43A5-9DC2-D2C32694A348}"/>
              </a:ext>
            </a:extLst>
          </p:cNvPr>
          <p:cNvSpPr/>
          <p:nvPr/>
        </p:nvSpPr>
        <p:spPr>
          <a:xfrm>
            <a:off x="2783632" y="466152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0B13152A-8D46-40AD-8AC4-A3DD51DD075D}"/>
              </a:ext>
            </a:extLst>
          </p:cNvPr>
          <p:cNvSpPr/>
          <p:nvPr/>
        </p:nvSpPr>
        <p:spPr>
          <a:xfrm rot="15524948">
            <a:off x="3822401" y="591096"/>
            <a:ext cx="177290" cy="375829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B226EB49-4124-442E-8EB8-3E8D374765C3}"/>
              </a:ext>
            </a:extLst>
          </p:cNvPr>
          <p:cNvSpPr/>
          <p:nvPr/>
        </p:nvSpPr>
        <p:spPr>
          <a:xfrm rot="6017038">
            <a:off x="7340218" y="721858"/>
            <a:ext cx="177290" cy="375829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: hacia arriba 15">
            <a:extLst>
              <a:ext uri="{FF2B5EF4-FFF2-40B4-BE49-F238E27FC236}">
                <a16:creationId xmlns:a16="http://schemas.microsoft.com/office/drawing/2014/main" id="{2463E52F-8BEC-46BC-A535-F7328048581D}"/>
              </a:ext>
            </a:extLst>
          </p:cNvPr>
          <p:cNvSpPr/>
          <p:nvPr/>
        </p:nvSpPr>
        <p:spPr>
          <a:xfrm rot="13768106">
            <a:off x="7951593" y="1730491"/>
            <a:ext cx="262648" cy="149651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D441AFE-614C-40B8-A7DD-90A18E7E95A0}"/>
              </a:ext>
            </a:extLst>
          </p:cNvPr>
          <p:cNvSpPr/>
          <p:nvPr/>
        </p:nvSpPr>
        <p:spPr>
          <a:xfrm>
            <a:off x="1221527" y="5445224"/>
            <a:ext cx="3340233" cy="87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les fue con la clase 3?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BC36EE4-3B79-4CA2-A1E0-3F93BC4B7E82}"/>
              </a:ext>
            </a:extLst>
          </p:cNvPr>
          <p:cNvSpPr/>
          <p:nvPr/>
        </p:nvSpPr>
        <p:spPr>
          <a:xfrm>
            <a:off x="7066855" y="5495829"/>
            <a:ext cx="3340233" cy="87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a la clase 4?</a:t>
            </a:r>
          </a:p>
        </p:txBody>
      </p:sp>
      <p:sp>
        <p:nvSpPr>
          <p:cNvPr id="19" name="Flecha: doblada 18">
            <a:extLst>
              <a:ext uri="{FF2B5EF4-FFF2-40B4-BE49-F238E27FC236}">
                <a16:creationId xmlns:a16="http://schemas.microsoft.com/office/drawing/2014/main" id="{7D660623-32BE-401D-BBBD-5620B8F88CE3}"/>
              </a:ext>
            </a:extLst>
          </p:cNvPr>
          <p:cNvSpPr/>
          <p:nvPr/>
        </p:nvSpPr>
        <p:spPr>
          <a:xfrm>
            <a:off x="10848528" y="5877272"/>
            <a:ext cx="1152128" cy="441976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12" y="2114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5300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 4</a:t>
            </a:r>
            <a:br>
              <a:rPr lang="es-CL" sz="2700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omparar los 3 estados de la materia en relación con criterios </a:t>
            </a:r>
            <a:br>
              <a:rPr lang="es-E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la capacidad de fluir</a:t>
            </a:r>
            <a:r>
              <a:rPr lang="es-ES" b="1" dirty="0">
                <a:latin typeface="Ligada 2.1 (Adrian M. C.)" panose="02000000000000000000" pitchFamily="50" charset="0"/>
              </a:rPr>
              <a:t>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16260" y="237447"/>
            <a:ext cx="1629944" cy="1503924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488488" y="0"/>
            <a:ext cx="1584176" cy="1325563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FC569C7E-4734-43AC-8B29-6866187D589D}"/>
              </a:ext>
            </a:extLst>
          </p:cNvPr>
          <p:cNvSpPr/>
          <p:nvPr/>
        </p:nvSpPr>
        <p:spPr>
          <a:xfrm>
            <a:off x="119336" y="3198428"/>
            <a:ext cx="2168425" cy="783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para recordar</a:t>
            </a: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E382B224-25F4-4903-BB0E-AB81E2F8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 significa </a:t>
            </a:r>
            <a:r>
              <a:rPr lang="es-C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Fluir?</a:t>
            </a:r>
          </a:p>
          <a:p>
            <a:pPr marL="0" indent="0" algn="ctr">
              <a:buNone/>
            </a:pP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s-C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Fluir es la capacidad de los líquidos y de los gases de moverse continuamente de un lugar a otro.</a:t>
            </a:r>
            <a:endParaRPr lang="es-C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Ejemplo:      </a:t>
            </a:r>
            <a:r>
              <a:rPr lang="es-CL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 sangre fluye por la herida”</a:t>
            </a:r>
          </a:p>
          <a:p>
            <a:pPr marL="0" indent="0" algn="ctr">
              <a:buNone/>
            </a:pPr>
            <a:r>
              <a:rPr lang="es-C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Ahora, que significa la capacidad de fluir?</a:t>
            </a:r>
          </a:p>
          <a:p>
            <a:pPr marL="0" indent="0" algn="ctr">
              <a:buNone/>
            </a:pPr>
            <a:r>
              <a:rPr lang="es-C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C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 la capacidad que tiene un líquido para escurrir en un recipiente”</a:t>
            </a:r>
          </a:p>
          <a:p>
            <a:pPr marL="0" indent="0" algn="ctr">
              <a:buNone/>
            </a:pP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Ejemplo</a:t>
            </a:r>
            <a:r>
              <a:rPr lang="es-C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“El agua es materia , y la materia fluye”.</a:t>
            </a:r>
          </a:p>
        </p:txBody>
      </p:sp>
    </p:spTree>
    <p:extLst>
      <p:ext uri="{BB962C8B-B14F-4D97-AF65-F5344CB8AC3E}">
        <p14:creationId xmlns:p14="http://schemas.microsoft.com/office/powerpoint/2010/main" val="18148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CustomShape 2"/>
          <p:cNvSpPr/>
          <p:nvPr/>
        </p:nvSpPr>
        <p:spPr>
          <a:xfrm>
            <a:off x="114645" y="627822"/>
            <a:ext cx="5015587" cy="568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>
              <a:lnSpc>
                <a:spcPct val="50000"/>
              </a:lnSpc>
              <a:spcBef>
                <a:spcPts val="2398"/>
              </a:spcBef>
            </a:pPr>
            <a:r>
              <a:rPr lang="es-CO" sz="5399" b="1" spc="-1" dirty="0">
                <a:solidFill>
                  <a:srgbClr val="00B050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¡Bienvenidos!</a:t>
            </a:r>
            <a:endParaRPr lang="en-US" sz="5399" spc="-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2780"/>
            <a:ext cx="12895321" cy="2158639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8848" y="714594"/>
            <a:ext cx="7520501" cy="558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3410" y="3919616"/>
            <a:ext cx="271405" cy="606161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1395" y="3719482"/>
            <a:ext cx="1060062" cy="560447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7683" y="4470345"/>
            <a:ext cx="1531961" cy="466499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0882" y="4033721"/>
            <a:ext cx="106546" cy="58672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4517" y="3108282"/>
            <a:ext cx="212732" cy="542809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1683" y="3646412"/>
            <a:ext cx="352394" cy="38263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1795" y="3867063"/>
            <a:ext cx="292282" cy="161979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8647" y="2294068"/>
            <a:ext cx="46074" cy="7955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3200" y="4114711"/>
            <a:ext cx="173137" cy="185736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69630" y="2373617"/>
            <a:ext cx="46074" cy="8063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8341" y="2989497"/>
            <a:ext cx="644316" cy="445982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4535" y="876573"/>
            <a:ext cx="1943027" cy="145565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4535" y="1219608"/>
            <a:ext cx="1943027" cy="1112615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79415" y="2705134"/>
            <a:ext cx="709468" cy="38263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0939" y="3205109"/>
            <a:ext cx="695069" cy="917521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2548" y="3057528"/>
            <a:ext cx="573045" cy="407827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0882" y="4237095"/>
            <a:ext cx="352394" cy="23325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6591" y="3125920"/>
            <a:ext cx="963595" cy="695069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79215" y="4759027"/>
            <a:ext cx="66951" cy="114465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5696" y="4008525"/>
            <a:ext cx="411066" cy="860288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7133" y="4245014"/>
            <a:ext cx="449222" cy="636397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8538" y="4300446"/>
            <a:ext cx="7919" cy="17278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0467" y="3995566"/>
            <a:ext cx="246208" cy="254127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0882" y="3630574"/>
            <a:ext cx="128863" cy="258806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1395" y="4193901"/>
            <a:ext cx="1382220" cy="53525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7767" y="4059278"/>
            <a:ext cx="73070" cy="58672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5696" y="4062158"/>
            <a:ext cx="385870" cy="806655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8520" y="3889380"/>
            <a:ext cx="144341" cy="169898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6920" y="3567222"/>
            <a:ext cx="242608" cy="494936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0939" y="3240025"/>
            <a:ext cx="492056" cy="636757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2108" y="3871743"/>
            <a:ext cx="433384" cy="250887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6828" y="3125919"/>
            <a:ext cx="933358" cy="623799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4393" y="4224136"/>
            <a:ext cx="449222" cy="449222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8021" y="3567222"/>
            <a:ext cx="101507" cy="494936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6381" y="4079795"/>
            <a:ext cx="411066" cy="38155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4331" y="2798722"/>
            <a:ext cx="677792" cy="441303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1522" y="4673358"/>
            <a:ext cx="37795" cy="30236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29968" y="4911647"/>
            <a:ext cx="79550" cy="215612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8461" y="4898689"/>
            <a:ext cx="101507" cy="215972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5202" y="4067197"/>
            <a:ext cx="182496" cy="933358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5202" y="4424270"/>
            <a:ext cx="93588" cy="576285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0194" y="4890770"/>
            <a:ext cx="131743" cy="236489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3916" y="4946562"/>
            <a:ext cx="58672" cy="129943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5853" y="6011664"/>
            <a:ext cx="136422" cy="253767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7038" y="4840016"/>
            <a:ext cx="839411" cy="215972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5193" y="5076505"/>
            <a:ext cx="53633" cy="9719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3419" y="4919566"/>
            <a:ext cx="450661" cy="131743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5696" y="5111421"/>
            <a:ext cx="715947" cy="497095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79441" y="5106741"/>
            <a:ext cx="1701498" cy="1039545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5202" y="5900438"/>
            <a:ext cx="242608" cy="364992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79307" y="4084475"/>
            <a:ext cx="879365" cy="938038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1599" y="4886090"/>
            <a:ext cx="357074" cy="106546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79307" y="4594168"/>
            <a:ext cx="293722" cy="428344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69798" y="5225886"/>
            <a:ext cx="174577" cy="15694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8291" y="5038350"/>
            <a:ext cx="204813" cy="217772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2479" y="5900438"/>
            <a:ext cx="215972" cy="195095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1056" y="2956021"/>
            <a:ext cx="382270" cy="301641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7447" y="3413162"/>
            <a:ext cx="136782" cy="823933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3884" y="1566963"/>
            <a:ext cx="2107886" cy="2003139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3208" y="1566963"/>
            <a:ext cx="1828562" cy="2003139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0067" y="3600338"/>
            <a:ext cx="169898" cy="1065101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0947" y="2568712"/>
            <a:ext cx="255567" cy="149021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8130" y="2471885"/>
            <a:ext cx="233250" cy="144341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4950" y="1008315"/>
            <a:ext cx="139662" cy="203374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4612" y="1160935"/>
            <a:ext cx="154060" cy="93588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3116" y="1092544"/>
            <a:ext cx="198694" cy="182496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2024" y="1203770"/>
            <a:ext cx="63712" cy="53993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39754" y="2674898"/>
            <a:ext cx="950636" cy="68751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2486" y="2598948"/>
            <a:ext cx="15226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7377" y="2263831"/>
            <a:ext cx="152260" cy="20337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6919" y="2340142"/>
            <a:ext cx="15370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5060" y="2005025"/>
            <a:ext cx="280763" cy="15730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29968" y="2068737"/>
            <a:ext cx="223891" cy="131743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3630" y="2378297"/>
            <a:ext cx="106186" cy="7595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58781" y="2390895"/>
            <a:ext cx="63352" cy="38155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7134" y="2497082"/>
            <a:ext cx="76310" cy="51113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4018" y="2514719"/>
            <a:ext cx="46074" cy="25557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0365" y="2259152"/>
            <a:ext cx="220651" cy="246208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899841" y="3465355"/>
            <a:ext cx="487377" cy="284363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7217" y="3392645"/>
            <a:ext cx="38155" cy="58672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6034" y="3948052"/>
            <a:ext cx="88908" cy="30236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1049" y="4754347"/>
            <a:ext cx="157300" cy="149381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8687" y="4635203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3367" y="4500580"/>
            <a:ext cx="139662" cy="118785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49205" y="4401953"/>
            <a:ext cx="123824" cy="106546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5965" y="4270210"/>
            <a:ext cx="139662" cy="115905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5289" y="4262291"/>
            <a:ext cx="165218" cy="177817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79416" y="4381436"/>
            <a:ext cx="98267" cy="131743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6919" y="4411672"/>
            <a:ext cx="187176" cy="236489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399866" y="4660760"/>
            <a:ext cx="203374" cy="161979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2768" y="4622605"/>
            <a:ext cx="26996" cy="38155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09652" y="4652841"/>
            <a:ext cx="29876" cy="3023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6176" y="4678037"/>
            <a:ext cx="20517" cy="33476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8021" y="4716192"/>
            <a:ext cx="15838" cy="30236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0846" y="4503460"/>
            <a:ext cx="42834" cy="22317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0845" y="4533696"/>
            <a:ext cx="33116" cy="17638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5525" y="4576531"/>
            <a:ext cx="33476" cy="20877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7047" y="829059"/>
            <a:ext cx="3329926" cy="5474527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1394" y="4449467"/>
            <a:ext cx="1407777" cy="284363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5838" y="4173383"/>
            <a:ext cx="1111175" cy="123824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5922" y="4097073"/>
            <a:ext cx="68031" cy="33476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6074" y="3701844"/>
            <a:ext cx="890524" cy="140022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3087" y="3617975"/>
            <a:ext cx="149021" cy="55433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5980" y="998956"/>
            <a:ext cx="606161" cy="836531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0737" y="714594"/>
            <a:ext cx="42834" cy="174577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5856" y="765347"/>
            <a:ext cx="71631" cy="119144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7927" y="940284"/>
            <a:ext cx="139662" cy="109426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7410" y="1254523"/>
            <a:ext cx="131743" cy="50753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3360" y="1521249"/>
            <a:ext cx="101507" cy="136422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39779" y="902129"/>
            <a:ext cx="139662" cy="177817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5853" y="1224287"/>
            <a:ext cx="161619" cy="33476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1860" y="1465456"/>
            <a:ext cx="104746" cy="63712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499983" y="1606917"/>
            <a:ext cx="187176" cy="117345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6508" y="1317875"/>
            <a:ext cx="165218" cy="339796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0737" y="1113061"/>
            <a:ext cx="169898" cy="111226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0501" y="1660910"/>
            <a:ext cx="166658" cy="114105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499983" y="1690786"/>
            <a:ext cx="55433" cy="33476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0455" y="1606917"/>
            <a:ext cx="126704" cy="91788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6406" y="1660910"/>
            <a:ext cx="50753" cy="42834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0501" y="1724262"/>
            <a:ext cx="128503" cy="50753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0455" y="1771776"/>
            <a:ext cx="79190" cy="38155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0331" y="1398865"/>
            <a:ext cx="33476" cy="50753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7190" y="2238635"/>
            <a:ext cx="71271" cy="55433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5019" y="1125660"/>
            <a:ext cx="1128813" cy="1100017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5019" y="1830448"/>
            <a:ext cx="497095" cy="395229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6784" y="1759178"/>
            <a:ext cx="68031" cy="80989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69797" y="1270361"/>
            <a:ext cx="555408" cy="501415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5143" y="1105143"/>
            <a:ext cx="1183886" cy="115077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1075" y="3503510"/>
            <a:ext cx="20517" cy="15838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3596" y="3651091"/>
            <a:ext cx="88908" cy="101867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1279" y="3787873"/>
            <a:ext cx="34915" cy="45714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2387" y="3914577"/>
            <a:ext cx="46074" cy="38155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4130" y="3948052"/>
            <a:ext cx="1295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6852" y="3960651"/>
            <a:ext cx="1259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7708" y="3841866"/>
            <a:ext cx="68391" cy="60112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49004" y="3630574"/>
            <a:ext cx="306320" cy="185736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39695" y="5509889"/>
            <a:ext cx="41395" cy="50753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4678" y="4533696"/>
            <a:ext cx="85669" cy="60472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058" y="5497291"/>
            <a:ext cx="80989" cy="80989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6082" y="5141657"/>
            <a:ext cx="253767" cy="160179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3935" y="1835488"/>
            <a:ext cx="496735" cy="618759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3934" y="2165565"/>
            <a:ext cx="339796" cy="288682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0459" y="1809931"/>
            <a:ext cx="530211" cy="704788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6846" y="1614836"/>
            <a:ext cx="114465" cy="144341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3832" y="1551125"/>
            <a:ext cx="33116" cy="127063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69705" y="1647952"/>
            <a:ext cx="76310" cy="98627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1674" y="1967231"/>
            <a:ext cx="101507" cy="42834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58840" y="2200480"/>
            <a:ext cx="85669" cy="25197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6667" y="2386216"/>
            <a:ext cx="33116" cy="110866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4483" y="2281469"/>
            <a:ext cx="71271" cy="63352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3268" y="1957512"/>
            <a:ext cx="127063" cy="42834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3909" y="2124170"/>
            <a:ext cx="50753" cy="25557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0146" y="3328933"/>
            <a:ext cx="104746" cy="109426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Despedida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23" y="2824329"/>
            <a:ext cx="2753183" cy="26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CustomShape 1">
            <a:extLst>
              <a:ext uri="{FF2B5EF4-FFF2-40B4-BE49-F238E27FC236}">
                <a16:creationId xmlns:a16="http://schemas.microsoft.com/office/drawing/2014/main" id="{6538B2F9-629A-42D9-8190-FE547CB48E89}"/>
              </a:ext>
            </a:extLst>
          </p:cNvPr>
          <p:cNvSpPr/>
          <p:nvPr/>
        </p:nvSpPr>
        <p:spPr>
          <a:xfrm>
            <a:off x="332625" y="1281048"/>
            <a:ext cx="3788866" cy="4658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8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Queridos Estudiantes: </a:t>
            </a:r>
            <a:r>
              <a:rPr lang="es-CO" sz="2800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Esperamos estén muy bien en sus casas. Seleccionamos las actividades de ésta clase con mucha dedicación para que puedan aprender en sus hogares y puedan comparar sus respuestas.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36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¡Los extrañamos y queremos mucho!</a:t>
            </a:r>
            <a:endParaRPr lang="en-US" sz="3600" b="1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8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3630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 4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5852C030-296D-45F3-9C28-D90A5A4FA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6822" t="30229" r="25827" b="21780"/>
          <a:stretch/>
        </p:blipFill>
        <p:spPr>
          <a:xfrm>
            <a:off x="3300655" y="662221"/>
            <a:ext cx="6434014" cy="36661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D2DFBC7-F282-4D79-B013-B3FFB0E2FB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57" t="55790" r="39369" b="12182"/>
          <a:stretch/>
        </p:blipFill>
        <p:spPr>
          <a:xfrm>
            <a:off x="63581" y="3975797"/>
            <a:ext cx="4787500" cy="277682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DE8567B-9DF2-4A85-B6DA-67967B80DA55}"/>
              </a:ext>
            </a:extLst>
          </p:cNvPr>
          <p:cNvSpPr/>
          <p:nvPr/>
        </p:nvSpPr>
        <p:spPr>
          <a:xfrm>
            <a:off x="479376" y="4221485"/>
            <a:ext cx="6434014" cy="4334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goma se adhiere a la bandeja. No se desplaza por la textura.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123198F-5B81-40B4-8082-A30DA19CCB89}"/>
              </a:ext>
            </a:extLst>
          </p:cNvPr>
          <p:cNvSpPr/>
          <p:nvPr/>
        </p:nvSpPr>
        <p:spPr>
          <a:xfrm>
            <a:off x="530611" y="4947885"/>
            <a:ext cx="6213471" cy="4334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agua escurre y o fluye de manera fácil.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886E8AE-2CAF-412F-BB7B-76D1ED75FFAC}"/>
              </a:ext>
            </a:extLst>
          </p:cNvPr>
          <p:cNvSpPr/>
          <p:nvPr/>
        </p:nvSpPr>
        <p:spPr>
          <a:xfrm>
            <a:off x="471969" y="5613637"/>
            <a:ext cx="6868952" cy="4334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líquidos y los gases tienen la capacidad de fluir.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B882F77-3002-42EA-A8DF-B54E06C2BB79}"/>
              </a:ext>
            </a:extLst>
          </p:cNvPr>
          <p:cNvSpPr/>
          <p:nvPr/>
        </p:nvSpPr>
        <p:spPr>
          <a:xfrm>
            <a:off x="479376" y="6319137"/>
            <a:ext cx="7992888" cy="4334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Ambos escurren , debido a que las fuerzas que unen sus partículas son débiles..  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BD380017-CEE0-4327-9444-3AB29FF31728}"/>
              </a:ext>
            </a:extLst>
          </p:cNvPr>
          <p:cNvSpPr/>
          <p:nvPr/>
        </p:nvSpPr>
        <p:spPr>
          <a:xfrm>
            <a:off x="10185670" y="4671397"/>
            <a:ext cx="1728192" cy="1610006"/>
          </a:xfrm>
          <a:prstGeom prst="wedgeRoundRectCallout">
            <a:avLst>
              <a:gd name="adj1" fmla="val -245111"/>
              <a:gd name="adj2" fmla="val -1294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 el  experimento, analicen  y revisen.</a:t>
            </a:r>
          </a:p>
        </p:txBody>
      </p:sp>
      <p:sp>
        <p:nvSpPr>
          <p:cNvPr id="17" name="Bocadillo: rectángulo con esquinas redondeadas 16">
            <a:extLst>
              <a:ext uri="{FF2B5EF4-FFF2-40B4-BE49-F238E27FC236}">
                <a16:creationId xmlns:a16="http://schemas.microsoft.com/office/drawing/2014/main" id="{3D0186F5-B2A8-4727-9B2E-7852D7E0F9C3}"/>
              </a:ext>
            </a:extLst>
          </p:cNvPr>
          <p:cNvSpPr/>
          <p:nvPr/>
        </p:nvSpPr>
        <p:spPr>
          <a:xfrm>
            <a:off x="192226" y="2099148"/>
            <a:ext cx="1728192" cy="1041340"/>
          </a:xfrm>
          <a:prstGeom prst="wedgeRoundRectCallout">
            <a:avLst>
              <a:gd name="adj1" fmla="val 111049"/>
              <a:gd name="adj2" fmla="val 137566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en su cuaderno.</a:t>
            </a:r>
          </a:p>
        </p:txBody>
      </p:sp>
    </p:spTree>
    <p:extLst>
      <p:ext uri="{BB962C8B-B14F-4D97-AF65-F5344CB8AC3E}">
        <p14:creationId xmlns:p14="http://schemas.microsoft.com/office/powerpoint/2010/main" val="6607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9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499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  <a:br>
              <a:rPr lang="es-CL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4000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Reconocer que la materia se expande y se comprime.</a:t>
            </a:r>
            <a:endParaRPr lang="es-CL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-300216" y="-208733"/>
            <a:ext cx="1415167" cy="1259802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76520" y="0"/>
            <a:ext cx="1296144" cy="9807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FC569C7E-4734-43AC-8B29-6866187D589D}"/>
              </a:ext>
            </a:extLst>
          </p:cNvPr>
          <p:cNvSpPr/>
          <p:nvPr/>
        </p:nvSpPr>
        <p:spPr>
          <a:xfrm>
            <a:off x="416309" y="2645449"/>
            <a:ext cx="2168425" cy="783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para recordar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6C60815-B0BD-41A9-BDA6-D6FF568CA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6506" t="27352" r="13715" b="11852"/>
          <a:stretch/>
        </p:blipFill>
        <p:spPr>
          <a:xfrm>
            <a:off x="2756472" y="1576158"/>
            <a:ext cx="9019219" cy="44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53" y="-336155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499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FC569C7E-4734-43AC-8B29-6866187D589D}"/>
              </a:ext>
            </a:extLst>
          </p:cNvPr>
          <p:cNvSpPr/>
          <p:nvPr/>
        </p:nvSpPr>
        <p:spPr>
          <a:xfrm>
            <a:off x="1847528" y="1923791"/>
            <a:ext cx="2168425" cy="783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para recordar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E7ACBF22-AC73-452B-BF52-FC1FF68F4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5575" t="33538" r="31392" b="11339"/>
          <a:stretch/>
        </p:blipFill>
        <p:spPr>
          <a:xfrm>
            <a:off x="4655200" y="1654110"/>
            <a:ext cx="7417464" cy="4334665"/>
          </a:xfrm>
          <a:prstGeom prst="rect">
            <a:avLst/>
          </a:prstGeom>
        </p:spPr>
      </p:pic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6B16C39D-DBB9-4403-88CE-FD01AEEFDAAF}"/>
              </a:ext>
            </a:extLst>
          </p:cNvPr>
          <p:cNvSpPr/>
          <p:nvPr/>
        </p:nvSpPr>
        <p:spPr>
          <a:xfrm>
            <a:off x="4442349" y="721814"/>
            <a:ext cx="2196990" cy="783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Importante</a:t>
            </a:r>
          </a:p>
        </p:txBody>
      </p:sp>
      <p:pic>
        <p:nvPicPr>
          <p:cNvPr id="1026" name="Picture 2" descr="▷ Buceo y Submarinismo: Imágenes Animadas, Gifs y Animaciones ...">
            <a:extLst>
              <a:ext uri="{FF2B5EF4-FFF2-40B4-BE49-F238E27FC236}">
                <a16:creationId xmlns:a16="http://schemas.microsoft.com/office/drawing/2014/main" id="{2E078158-7A8E-4F17-93A2-38F006511B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2" y="2709592"/>
            <a:ext cx="4129047" cy="34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5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53" y="-336155"/>
            <a:ext cx="10515600" cy="1325563"/>
          </a:xfrm>
        </p:spPr>
        <p:txBody>
          <a:bodyPr/>
          <a:lstStyle/>
          <a:p>
            <a:pPr algn="ctr"/>
            <a:r>
              <a:rPr lang="es-CL" b="1" u="sng" dirty="0">
                <a:solidFill>
                  <a:srgbClr val="499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  <a:endParaRPr lang="es-C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20363" y="15892"/>
            <a:ext cx="1147612" cy="913763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632504" y="0"/>
            <a:ext cx="1440160" cy="98940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A953DDFC-A04F-4C45-857B-EA7DE96C8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6740" t="26919" r="41625" b="25566"/>
          <a:stretch/>
        </p:blipFill>
        <p:spPr>
          <a:xfrm>
            <a:off x="1022194" y="646101"/>
            <a:ext cx="5256584" cy="443908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31771A-4996-44A3-8F83-E9E2A8DCB587}"/>
              </a:ext>
            </a:extLst>
          </p:cNvPr>
          <p:cNvSpPr/>
          <p:nvPr/>
        </p:nvSpPr>
        <p:spPr>
          <a:xfrm>
            <a:off x="6085453" y="2564904"/>
            <a:ext cx="5627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 1. </a:t>
            </a: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variables que se desprenden de la pregunta</a:t>
            </a:r>
            <a:b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investigación son: capacidad del recipiente y volumen</a:t>
            </a:r>
            <a:b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agua.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6AC45F-638B-4E58-896B-368BFA1082E2}"/>
              </a:ext>
            </a:extLst>
          </p:cNvPr>
          <p:cNvSpPr/>
          <p:nvPr/>
        </p:nvSpPr>
        <p:spPr>
          <a:xfrm>
            <a:off x="6059895" y="35679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 2. </a:t>
            </a: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posible hipótesis que pueden plantear los y</a:t>
            </a:r>
            <a:b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estudiantes es: El volumen del agua no varía al cambiarla desde un recipiente de 500 </a:t>
            </a:r>
            <a:r>
              <a:rPr lang="es-ES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otro de 1000 </a:t>
            </a:r>
            <a:r>
              <a:rPr lang="es-ES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86" y="4282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5300" b="1" dirty="0">
                <a:solidFill>
                  <a:srgbClr val="499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Clase 5</a:t>
            </a:r>
            <a:br>
              <a:rPr lang="es-CL" sz="2700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23227" y="122260"/>
            <a:ext cx="1629944" cy="1503924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488488" y="0"/>
            <a:ext cx="1584176" cy="1325563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31F1C0A-98BC-4A39-8015-E6FD7C69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48212"/>
            <a:ext cx="4896544" cy="399834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 3.</a:t>
            </a: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 materiales que necesitarán son:</a:t>
            </a:r>
            <a:b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Agua: es la sustancia que se va a medir.</a:t>
            </a:r>
            <a:b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Botella de 500 </a:t>
            </a:r>
            <a:r>
              <a:rPr lang="es-ES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sirve para medir el volumen inicial</a:t>
            </a:r>
            <a:b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agua (500 </a:t>
            </a:r>
            <a:r>
              <a:rPr lang="es-ES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Botella de 1000 </a:t>
            </a:r>
            <a:r>
              <a:rPr lang="es-ES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sirve para observar qué pasa con</a:t>
            </a:r>
            <a:b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volumen de agua al verterla a este recipiente.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dirty="0"/>
            </a:br>
            <a:endParaRPr lang="es-CL" dirty="0"/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9BCEF7-10A3-48A3-9963-FBFC81B31D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22" t="27459" r="18107" b="18485"/>
          <a:stretch/>
        </p:blipFill>
        <p:spPr>
          <a:xfrm>
            <a:off x="648612" y="2345707"/>
            <a:ext cx="4824536" cy="3705366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DD2DED8-64FC-4105-83FB-FA9A75521254}"/>
              </a:ext>
            </a:extLst>
          </p:cNvPr>
          <p:cNvSpPr/>
          <p:nvPr/>
        </p:nvSpPr>
        <p:spPr>
          <a:xfrm>
            <a:off x="3363325" y="1079518"/>
            <a:ext cx="5086173" cy="1179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Leer, recordar, comparar con tus respuestas.</a:t>
            </a:r>
          </a:p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Escríbelo en tu cuaderno</a:t>
            </a:r>
          </a:p>
        </p:txBody>
      </p:sp>
    </p:spTree>
    <p:extLst>
      <p:ext uri="{BB962C8B-B14F-4D97-AF65-F5344CB8AC3E}">
        <p14:creationId xmlns:p14="http://schemas.microsoft.com/office/powerpoint/2010/main" val="33340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70CF3-8439-4BC0-AB2C-8EB23B73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5400" b="1" dirty="0">
                <a:solidFill>
                  <a:srgbClr val="499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Clase 6</a:t>
            </a:r>
            <a:br>
              <a:rPr lang="es-CL" sz="5400" b="1" dirty="0">
                <a:solidFill>
                  <a:srgbClr val="499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edir la masa, el volumen y la temperatura de la materia,</a:t>
            </a:r>
            <a:br>
              <a:rPr lang="es-CL" sz="3600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sz="3600" dirty="0"/>
          </a:p>
        </p:txBody>
      </p:sp>
      <p:pic>
        <p:nvPicPr>
          <p:cNvPr id="4" name="Imagen 429">
            <a:extLst>
              <a:ext uri="{FF2B5EF4-FFF2-40B4-BE49-F238E27FC236}">
                <a16:creationId xmlns:a16="http://schemas.microsoft.com/office/drawing/2014/main" id="{69640F0E-E859-4E01-B03C-7C3B30DD1A9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Con Quinto ¡¡¡Muévete!!!: TEMA 5 CIENCIAS NATURALES">
            <a:extLst>
              <a:ext uri="{FF2B5EF4-FFF2-40B4-BE49-F238E27FC236}">
                <a16:creationId xmlns:a16="http://schemas.microsoft.com/office/drawing/2014/main" id="{066E920D-8191-44C8-9783-1B8527720F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514203"/>
            <a:ext cx="57957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Química P1L3 Propiedades extensivas (masa, volumen) - YouTube">
            <a:extLst>
              <a:ext uri="{FF2B5EF4-FFF2-40B4-BE49-F238E27FC236}">
                <a16:creationId xmlns:a16="http://schemas.microsoft.com/office/drawing/2014/main" id="{0F98E14F-35F9-4D7F-AC9C-304871BD9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6619" r="13430" b="7328"/>
          <a:stretch/>
        </p:blipFill>
        <p:spPr bwMode="auto">
          <a:xfrm>
            <a:off x="5924868" y="1827603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535E985-5D25-4816-9710-07FFEA21BD69}"/>
              </a:ext>
            </a:extLst>
          </p:cNvPr>
          <p:cNvSpPr/>
          <p:nvPr/>
        </p:nvSpPr>
        <p:spPr>
          <a:xfrm>
            <a:off x="3410113" y="1276262"/>
            <a:ext cx="5086173" cy="5581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y Recordar. </a:t>
            </a:r>
          </a:p>
        </p:txBody>
      </p:sp>
    </p:spTree>
    <p:extLst>
      <p:ext uri="{BB962C8B-B14F-4D97-AF65-F5344CB8AC3E}">
        <p14:creationId xmlns:p14="http://schemas.microsoft.com/office/powerpoint/2010/main" val="30774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29">
            <a:extLst>
              <a:ext uri="{FF2B5EF4-FFF2-40B4-BE49-F238E27FC236}">
                <a16:creationId xmlns:a16="http://schemas.microsoft.com/office/drawing/2014/main" id="{4805B7B5-A012-4217-B4A1-BA07329D20C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D9C3FAE-61D4-4335-ABF1-A76F676D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5872" cy="431216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L" dirty="0"/>
              <a:t>        </a:t>
            </a:r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una magnitud física que refleja la cantidad de calor, ya sea de un cuerpo, de un objeto o del ambiente. Está relacionada con la noción de frío (menor temperatura) y calor (mayor temperatura). </a:t>
            </a:r>
          </a:p>
          <a:p>
            <a:pPr marL="0" indent="0" algn="just">
              <a:buNone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puede medir, comúnmente, con termómetros y en la unidad de medida grados Celsius.</a:t>
            </a:r>
          </a:p>
          <a:p>
            <a:pPr marL="0" indent="0">
              <a:buNone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ejemplo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 termómetro marca una temperatura de 30°  </a:t>
            </a:r>
            <a:r>
              <a:rPr lang="es-C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elcius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C1E329-B19C-49A9-A070-344AC566BB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8248" y="1615150"/>
            <a:ext cx="1842654" cy="5266041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F121127-2E5B-4470-80E4-22A2109BFFA1}"/>
              </a:ext>
            </a:extLst>
          </p:cNvPr>
          <p:cNvSpPr/>
          <p:nvPr/>
        </p:nvSpPr>
        <p:spPr>
          <a:xfrm>
            <a:off x="7824192" y="260648"/>
            <a:ext cx="3782752" cy="8365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y RECORDAR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CD3766-899B-482C-9CB8-678B2A8B3733}"/>
              </a:ext>
            </a:extLst>
          </p:cNvPr>
          <p:cNvSpPr/>
          <p:nvPr/>
        </p:nvSpPr>
        <p:spPr>
          <a:xfrm>
            <a:off x="1229570" y="1030375"/>
            <a:ext cx="5268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TEMPERATURA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8624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78CC0-5CFA-4FD5-BCC7-C3AC3740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36" y="443804"/>
            <a:ext cx="10515600" cy="1325563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ágina 154: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B74D812-0DC6-493E-B0F3-DBF72403B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42" t="19857" r="28360" b="7329"/>
          <a:stretch/>
        </p:blipFill>
        <p:spPr>
          <a:xfrm>
            <a:off x="839416" y="1628800"/>
            <a:ext cx="4549051" cy="4351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8D90A3-7349-4ED3-A57C-15E7BFFD5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3" t="35331" r="49409" b="24750"/>
          <a:stretch/>
        </p:blipFill>
        <p:spPr>
          <a:xfrm>
            <a:off x="6456040" y="1583442"/>
            <a:ext cx="5042992" cy="4355312"/>
          </a:xfrm>
          <a:prstGeom prst="rect">
            <a:avLst/>
          </a:prstGeom>
        </p:spPr>
      </p:pic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A569BCBF-865B-4079-83E4-D1308F35DCB0}"/>
              </a:ext>
            </a:extLst>
          </p:cNvPr>
          <p:cNvSpPr/>
          <p:nvPr/>
        </p:nvSpPr>
        <p:spPr>
          <a:xfrm>
            <a:off x="4727848" y="3645024"/>
            <a:ext cx="158417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429">
            <a:extLst>
              <a:ext uri="{FF2B5EF4-FFF2-40B4-BE49-F238E27FC236}">
                <a16:creationId xmlns:a16="http://schemas.microsoft.com/office/drawing/2014/main" id="{E523C06E-CCDA-4FBD-9271-88EEA40410C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3377193-74E8-467E-832C-096810F3CC86}"/>
              </a:ext>
            </a:extLst>
          </p:cNvPr>
          <p:cNvSpPr/>
          <p:nvPr/>
        </p:nvSpPr>
        <p:spPr>
          <a:xfrm>
            <a:off x="4583832" y="332656"/>
            <a:ext cx="4549050" cy="10931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Lee, observa y compara tus respuestas.</a:t>
            </a:r>
          </a:p>
        </p:txBody>
      </p:sp>
    </p:spTree>
    <p:extLst>
      <p:ext uri="{BB962C8B-B14F-4D97-AF65-F5344CB8AC3E}">
        <p14:creationId xmlns:p14="http://schemas.microsoft.com/office/powerpoint/2010/main" val="13657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16080" y="4581128"/>
            <a:ext cx="4176464" cy="97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1.- 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8102597" y="1656184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096" t="16532" r="43912" b="53937"/>
          <a:stretch/>
        </p:blipFill>
        <p:spPr>
          <a:xfrm>
            <a:off x="1271464" y="1268760"/>
            <a:ext cx="6183088" cy="3312368"/>
          </a:xfrm>
          <a:prstGeom prst="rect">
            <a:avLst/>
          </a:prstGeom>
        </p:spPr>
      </p:pic>
      <p:sp>
        <p:nvSpPr>
          <p:cNvPr id="7" name="Más 6"/>
          <p:cNvSpPr/>
          <p:nvPr/>
        </p:nvSpPr>
        <p:spPr>
          <a:xfrm rot="2619320">
            <a:off x="1122470" y="3386823"/>
            <a:ext cx="792088" cy="7200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▷ Balanzas y Básculas: Imágenes Animadas, Gifs y Animaciones ¡100 ...">
            <a:extLst>
              <a:ext uri="{FF2B5EF4-FFF2-40B4-BE49-F238E27FC236}">
                <a16:creationId xmlns:a16="http://schemas.microsoft.com/office/drawing/2014/main" id="{9EDB6FA5-ABB6-4A31-82BA-D6F95029CC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61" y="2643759"/>
            <a:ext cx="1937369" cy="38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314E0-F6AC-46FF-AB6D-259EF1F8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CL" sz="6000" b="1" dirty="0">
                <a:solidFill>
                  <a:srgbClr val="499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Clase 7</a:t>
            </a:r>
            <a:b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CL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s-CL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emostrar, por medio de la investigación experimental, los efectos de la aplicación de fuerzas sobre objetos. </a:t>
            </a:r>
            <a:endParaRPr lang="es-CL" sz="2700" dirty="0"/>
          </a:p>
        </p:txBody>
      </p:sp>
      <p:pic>
        <p:nvPicPr>
          <p:cNvPr id="4" name="Imagen 429">
            <a:extLst>
              <a:ext uri="{FF2B5EF4-FFF2-40B4-BE49-F238E27FC236}">
                <a16:creationId xmlns:a16="http://schemas.microsoft.com/office/drawing/2014/main" id="{EA024068-B632-43E0-B092-C9F9FEBFB70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Bienvenidos al blog de la profesora Alicia: FUERZA Y MOVIMIENTO">
            <a:extLst>
              <a:ext uri="{FF2B5EF4-FFF2-40B4-BE49-F238E27FC236}">
                <a16:creationId xmlns:a16="http://schemas.microsoft.com/office/drawing/2014/main" id="{9E1A9615-E080-49BF-B6A6-EF154F774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4001294"/>
            <a:ext cx="22288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erza Y Tipos De fuerza | Fisica Mecanica :)">
            <a:extLst>
              <a:ext uri="{FF2B5EF4-FFF2-40B4-BE49-F238E27FC236}">
                <a16:creationId xmlns:a16="http://schemas.microsoft.com/office/drawing/2014/main" id="{0CCCE383-FF73-470B-B06C-C61C8C1C4F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7192"/>
            <a:ext cx="2501036" cy="20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pa Conceptual Movimiento y Fuerza">
            <a:extLst>
              <a:ext uri="{FF2B5EF4-FFF2-40B4-BE49-F238E27FC236}">
                <a16:creationId xmlns:a16="http://schemas.microsoft.com/office/drawing/2014/main" id="{DE5C7CEF-0206-4123-908E-35A5C5B3DA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21" y="1799585"/>
            <a:ext cx="8134438" cy="45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E78795B-3799-46F0-BD90-FC20F0917D20}"/>
              </a:ext>
            </a:extLst>
          </p:cNvPr>
          <p:cNvSpPr/>
          <p:nvPr/>
        </p:nvSpPr>
        <p:spPr>
          <a:xfrm>
            <a:off x="314414" y="1799584"/>
            <a:ext cx="1893154" cy="200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Leer, Observar y Recordar </a:t>
            </a:r>
          </a:p>
        </p:txBody>
      </p:sp>
    </p:spTree>
    <p:extLst>
      <p:ext uri="{BB962C8B-B14F-4D97-AF65-F5344CB8AC3E}">
        <p14:creationId xmlns:p14="http://schemas.microsoft.com/office/powerpoint/2010/main" val="21870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51" y="5994026"/>
            <a:ext cx="12894961" cy="2158639"/>
          </a:xfrm>
          <a:prstGeom prst="rect">
            <a:avLst/>
          </a:prstGeom>
          <a:ln>
            <a:noFill/>
          </a:ln>
        </p:spPr>
      </p:pic>
      <p:sp>
        <p:nvSpPr>
          <p:cNvPr id="1362" name="CustomShape 74"/>
          <p:cNvSpPr/>
          <p:nvPr/>
        </p:nvSpPr>
        <p:spPr>
          <a:xfrm>
            <a:off x="11222259" y="852815"/>
            <a:ext cx="83869" cy="169898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1167" y="809981"/>
            <a:ext cx="55433" cy="187176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4959" y="797383"/>
            <a:ext cx="46074" cy="7595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5846" y="967281"/>
            <a:ext cx="20517" cy="42834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28461" y="2664100"/>
            <a:ext cx="52553" cy="45714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6683" y="109872"/>
            <a:ext cx="90348" cy="15262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470871" y="4267385"/>
            <a:ext cx="975473" cy="1132413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124" y="1360743"/>
            <a:ext cx="8847617" cy="3420601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1343472" y="106970"/>
            <a:ext cx="8707891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marL="107629" algn="r"/>
            <a:r>
              <a:rPr lang="es-CO" sz="5399" b="1" spc="-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¡Bienvenidos a la clase 8! </a:t>
            </a:r>
          </a:p>
        </p:txBody>
      </p:sp>
      <p:sp>
        <p:nvSpPr>
          <p:cNvPr id="1445" name="CustomShape 157"/>
          <p:cNvSpPr/>
          <p:nvPr/>
        </p:nvSpPr>
        <p:spPr>
          <a:xfrm>
            <a:off x="1788967" y="4903281"/>
            <a:ext cx="8590281" cy="10177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b="1" spc="-1" dirty="0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Para observar y realizar las actividades de ésta clase necesitas un teléfono, </a:t>
            </a:r>
            <a:r>
              <a:rPr lang="es-CO" sz="2000" b="1" spc="-1" dirty="0" err="1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tablet</a:t>
            </a:r>
            <a:r>
              <a:rPr lang="es-CO" sz="2000" b="1" spc="-1" dirty="0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 o computadora. Además, debes tener tu cuaderno de asignatura, tu texto escolar, lápiz mina, lápiz bicolor y goma.</a:t>
            </a:r>
            <a:endParaRPr lang="en-US" sz="2000" b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Física y química - Pendientes I.E.S. Ramón Pignatelli (Zaragoza)">
            <a:extLst>
              <a:ext uri="{FF2B5EF4-FFF2-40B4-BE49-F238E27FC236}">
                <a16:creationId xmlns:a16="http://schemas.microsoft.com/office/drawing/2014/main" id="{EC640626-FEE4-48B2-B99F-6BDA7F1DBC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22" y="1549259"/>
            <a:ext cx="2352479" cy="25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VISTA: Cultivo de Tejidos Vegetales: SITIOS RECOMENDADOS">
            <a:extLst>
              <a:ext uri="{FF2B5EF4-FFF2-40B4-BE49-F238E27FC236}">
                <a16:creationId xmlns:a16="http://schemas.microsoft.com/office/drawing/2014/main" id="{9EBB050B-F667-4375-B6AA-6C95266131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61" y="2015203"/>
            <a:ext cx="2394110" cy="27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es animadas de Astronomos, Gifs animados de Ciencias ...">
            <a:extLst>
              <a:ext uri="{FF2B5EF4-FFF2-40B4-BE49-F238E27FC236}">
                <a16:creationId xmlns:a16="http://schemas.microsoft.com/office/drawing/2014/main" id="{DCB8B37C-8131-44C6-B003-7D094102E7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39" y="1957366"/>
            <a:ext cx="2007689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29">
            <a:extLst>
              <a:ext uri="{FF2B5EF4-FFF2-40B4-BE49-F238E27FC236}">
                <a16:creationId xmlns:a16="http://schemas.microsoft.com/office/drawing/2014/main" id="{EA024068-B632-43E0-B092-C9F9FEBFB70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Fuerza, movimiento y estado de reposo">
            <a:extLst>
              <a:ext uri="{FF2B5EF4-FFF2-40B4-BE49-F238E27FC236}">
                <a16:creationId xmlns:a16="http://schemas.microsoft.com/office/drawing/2014/main" id="{DD058011-6C60-473F-9C0F-CC37FC2BD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/>
          <a:stretch/>
        </p:blipFill>
        <p:spPr bwMode="auto">
          <a:xfrm>
            <a:off x="1415480" y="1515081"/>
            <a:ext cx="95350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591BF7F-CF67-4A2A-A86F-84E0B9DC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56" y="20351"/>
            <a:ext cx="424968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Leer, Observar y Recordar </a:t>
            </a:r>
          </a:p>
        </p:txBody>
      </p:sp>
    </p:spTree>
    <p:extLst>
      <p:ext uri="{BB962C8B-B14F-4D97-AF65-F5344CB8AC3E}">
        <p14:creationId xmlns:p14="http://schemas.microsoft.com/office/powerpoint/2010/main" val="19575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29">
            <a:extLst>
              <a:ext uri="{FF2B5EF4-FFF2-40B4-BE49-F238E27FC236}">
                <a16:creationId xmlns:a16="http://schemas.microsoft.com/office/drawing/2014/main" id="{EA024068-B632-43E0-B092-C9F9FEBFB70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ED47BA-9B6D-400E-9523-D9B3DCFFF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953" t="36790" r="21678" b="15104"/>
          <a:stretch/>
        </p:blipFill>
        <p:spPr>
          <a:xfrm>
            <a:off x="1415480" y="1214359"/>
            <a:ext cx="10230323" cy="528353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BE37AD9-D986-44C3-BEF6-B86C76A9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374156"/>
            <a:ext cx="3672408" cy="953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 y Recordar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34A006-FA51-4808-9F74-82376BBA60DC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1175000">
            <a:off x="77017" y="-13715"/>
            <a:ext cx="1629944" cy="1503924"/>
          </a:xfrm>
          <a:prstGeom prst="rect">
            <a:avLst/>
          </a:prstGeom>
          <a:ln>
            <a:noFill/>
          </a:ln>
        </p:spPr>
      </p:pic>
      <p:pic>
        <p:nvPicPr>
          <p:cNvPr id="8" name="Imagen 448">
            <a:extLst>
              <a:ext uri="{FF2B5EF4-FFF2-40B4-BE49-F238E27FC236}">
                <a16:creationId xmlns:a16="http://schemas.microsoft.com/office/drawing/2014/main" id="{41CB2B4C-E2C0-4400-8FE8-77F5E6AD8C4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0488488" y="0"/>
            <a:ext cx="1584176" cy="13255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29">
            <a:extLst>
              <a:ext uri="{FF2B5EF4-FFF2-40B4-BE49-F238E27FC236}">
                <a16:creationId xmlns:a16="http://schemas.microsoft.com/office/drawing/2014/main" id="{EA024068-B632-43E0-B092-C9F9FEBFB70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37831C4F-8847-4148-8CD6-5812AE764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298" t="34722" r="23530" b="53395"/>
          <a:stretch/>
        </p:blipFill>
        <p:spPr>
          <a:xfrm>
            <a:off x="1775520" y="2132856"/>
            <a:ext cx="7712469" cy="2088231"/>
          </a:xfrm>
          <a:prstGeom prst="rect">
            <a:avLst/>
          </a:prstGeom>
        </p:spPr>
      </p:pic>
      <p:pic>
        <p:nvPicPr>
          <p:cNvPr id="6" name="Picture 4" descr="FÍSICA II - lino">
            <a:extLst>
              <a:ext uri="{FF2B5EF4-FFF2-40B4-BE49-F238E27FC236}">
                <a16:creationId xmlns:a16="http://schemas.microsoft.com/office/drawing/2014/main" id="{1ED3E9D9-AF76-4694-8EEE-ED4A877B50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12" y="4241994"/>
            <a:ext cx="3713142" cy="234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paso de Fuerzas | Slide Set">
            <a:extLst>
              <a:ext uri="{FF2B5EF4-FFF2-40B4-BE49-F238E27FC236}">
                <a16:creationId xmlns:a16="http://schemas.microsoft.com/office/drawing/2014/main" id="{B8BB74A9-3247-4235-BB0B-29DBBD086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90816"/>
            <a:ext cx="3525989" cy="26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0A9DA030-F040-4623-96BA-6436DCD2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73870"/>
            <a:ext cx="5184576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 y Recordar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174A04-BEE2-4A7A-80EE-E9B5C7FB87A6}"/>
              </a:ext>
            </a:extLst>
          </p:cNvPr>
          <p:cNvPicPr/>
          <p:nvPr/>
        </p:nvPicPr>
        <p:blipFill>
          <a:blip r:embed="rId6"/>
          <a:stretch/>
        </p:blipFill>
        <p:spPr>
          <a:xfrm rot="11175000">
            <a:off x="182168" y="357405"/>
            <a:ext cx="1629944" cy="1503924"/>
          </a:xfrm>
          <a:prstGeom prst="rect">
            <a:avLst/>
          </a:prstGeom>
          <a:ln>
            <a:noFill/>
          </a:ln>
        </p:spPr>
      </p:pic>
      <p:pic>
        <p:nvPicPr>
          <p:cNvPr id="10" name="Imagen 448">
            <a:extLst>
              <a:ext uri="{FF2B5EF4-FFF2-40B4-BE49-F238E27FC236}">
                <a16:creationId xmlns:a16="http://schemas.microsoft.com/office/drawing/2014/main" id="{33DF2174-E7A0-46E6-88EA-3B3D74823B3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0475632" y="273870"/>
            <a:ext cx="1584176" cy="13255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6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314E0-F6AC-46FF-AB6D-259EF1F8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Dibuja este mapa conceptual en tu cuaderno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D7FB09-FC30-4CB4-BA1D-6FABD71EE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31" t="50987" r="25809" b="18550"/>
          <a:stretch/>
        </p:blipFill>
        <p:spPr>
          <a:xfrm>
            <a:off x="1589767" y="1988840"/>
            <a:ext cx="9012465" cy="3456384"/>
          </a:xfrm>
          <a:prstGeom prst="rect">
            <a:avLst/>
          </a:prstGeom>
        </p:spPr>
      </p:pic>
      <p:pic>
        <p:nvPicPr>
          <p:cNvPr id="4" name="Imagen 429">
            <a:extLst>
              <a:ext uri="{FF2B5EF4-FFF2-40B4-BE49-F238E27FC236}">
                <a16:creationId xmlns:a16="http://schemas.microsoft.com/office/drawing/2014/main" id="{EA024068-B632-43E0-B092-C9F9FEBFB70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48">
            <a:extLst>
              <a:ext uri="{FF2B5EF4-FFF2-40B4-BE49-F238E27FC236}">
                <a16:creationId xmlns:a16="http://schemas.microsoft.com/office/drawing/2014/main" id="{3D1E3D8D-F8CF-454D-A526-821867EEBFE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416480" y="365125"/>
            <a:ext cx="1584176" cy="1593929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3D1284-342E-41CD-B617-AF5766086944}"/>
              </a:ext>
            </a:extLst>
          </p:cNvPr>
          <p:cNvPicPr/>
          <p:nvPr/>
        </p:nvPicPr>
        <p:blipFill>
          <a:blip r:embed="rId5"/>
          <a:stretch/>
        </p:blipFill>
        <p:spPr>
          <a:xfrm rot="11175000">
            <a:off x="182168" y="357405"/>
            <a:ext cx="1629944" cy="15039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5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08B8B-D0A8-463F-9D4A-BCC724588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429">
            <a:extLst>
              <a:ext uri="{FF2B5EF4-FFF2-40B4-BE49-F238E27FC236}">
                <a16:creationId xmlns:a16="http://schemas.microsoft.com/office/drawing/2014/main" id="{EA024068-B632-43E0-B092-C9F9FEBFB70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784DFF19-1A09-426B-BBAE-F3732C16C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2" t="33538" r="25810" b="28400"/>
          <a:stretch/>
        </p:blipFill>
        <p:spPr>
          <a:xfrm>
            <a:off x="1305130" y="1381383"/>
            <a:ext cx="9581739" cy="468893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0ACDE5F5-F15F-40E0-AF27-1F9BB1EC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8" y="124896"/>
            <a:ext cx="3385592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 y Recordar </a:t>
            </a:r>
          </a:p>
        </p:txBody>
      </p:sp>
    </p:spTree>
    <p:extLst>
      <p:ext uri="{BB962C8B-B14F-4D97-AF65-F5344CB8AC3E}">
        <p14:creationId xmlns:p14="http://schemas.microsoft.com/office/powerpoint/2010/main" val="35499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¡C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16080" y="4581128"/>
            <a:ext cx="4176464" cy="97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1.- 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8102597" y="1656184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043930-730D-404C-AF90-95ED7F040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7" t="39495" r="46456" b="41596"/>
          <a:stretch/>
        </p:blipFill>
        <p:spPr>
          <a:xfrm>
            <a:off x="1150639" y="1412776"/>
            <a:ext cx="6192690" cy="2592287"/>
          </a:xfrm>
          <a:prstGeom prst="rect">
            <a:avLst/>
          </a:prstGeom>
        </p:spPr>
      </p:pic>
      <p:sp>
        <p:nvSpPr>
          <p:cNvPr id="9" name="Más 8">
            <a:extLst>
              <a:ext uri="{FF2B5EF4-FFF2-40B4-BE49-F238E27FC236}">
                <a16:creationId xmlns:a16="http://schemas.microsoft.com/office/drawing/2014/main" id="{55F639D1-7593-49B0-98DA-485A17EEE6FB}"/>
              </a:ext>
            </a:extLst>
          </p:cNvPr>
          <p:cNvSpPr/>
          <p:nvPr/>
        </p:nvSpPr>
        <p:spPr>
          <a:xfrm rot="2619320">
            <a:off x="1014459" y="2348879"/>
            <a:ext cx="792088" cy="7200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¡C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2.- 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9558238" y="1442837"/>
            <a:ext cx="2166787" cy="1842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960096" y="4759557"/>
            <a:ext cx="4480871" cy="144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EC8E5C-D4B5-4D46-9CEF-9BD0EDB4F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6" t="28908" r="42913" b="12182"/>
          <a:stretch/>
        </p:blipFill>
        <p:spPr>
          <a:xfrm>
            <a:off x="1631505" y="1271309"/>
            <a:ext cx="4106722" cy="4605963"/>
          </a:xfrm>
          <a:prstGeom prst="rect">
            <a:avLst/>
          </a:prstGeom>
        </p:spPr>
      </p:pic>
      <p:sp>
        <p:nvSpPr>
          <p:cNvPr id="10" name="Más 8">
            <a:extLst>
              <a:ext uri="{FF2B5EF4-FFF2-40B4-BE49-F238E27FC236}">
                <a16:creationId xmlns:a16="http://schemas.microsoft.com/office/drawing/2014/main" id="{FFC31691-2FBE-4CF5-9691-68D04ADF0457}"/>
              </a:ext>
            </a:extLst>
          </p:cNvPr>
          <p:cNvSpPr/>
          <p:nvPr/>
        </p:nvSpPr>
        <p:spPr>
          <a:xfrm rot="2619320">
            <a:off x="1490394" y="5393608"/>
            <a:ext cx="521923" cy="63471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930BA-8B7E-4919-92E3-38CC6DD4D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862193"/>
            <a:ext cx="105156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fuerzas también provocan cambios en la dirección, en el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y en la rapidez de un cuerpo en movimiento.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nalicemos la siguiente situación.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aplicar una fuerza sobre un cuerpo que está en reposo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(detenido), este se pondrá en movimiento, aumentando su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rapidez. Si el auto de juguete se encuentra en movimiento,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tendría que hacer la niña para aumentar la rapidez? 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3A8B07-3634-44E2-8365-61FD8B5147FA}"/>
              </a:ext>
            </a:extLst>
          </p:cNvPr>
          <p:cNvSpPr/>
          <p:nvPr/>
        </p:nvSpPr>
        <p:spPr>
          <a:xfrm>
            <a:off x="0" y="-25509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ágina 172: </a:t>
            </a:r>
            <a:endParaRPr lang="es-CL" sz="3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62CD5A-9BBA-4586-84D5-70B26171E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9" t="28136" r="35031" b="15309"/>
          <a:stretch/>
        </p:blipFill>
        <p:spPr>
          <a:xfrm>
            <a:off x="3215680" y="4113504"/>
            <a:ext cx="4842922" cy="27444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3EDE79-DC9B-4DCC-BCFB-CE05CC5046F2}"/>
              </a:ext>
            </a:extLst>
          </p:cNvPr>
          <p:cNvSpPr/>
          <p:nvPr/>
        </p:nvSpPr>
        <p:spPr>
          <a:xfrm>
            <a:off x="3242184" y="64399"/>
            <a:ext cx="66702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753F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Efectos de las fuerzas en el movimiento de los cuerpos</a:t>
            </a: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dirty="0"/>
            </a:br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FD0B49-6A46-465D-8CAC-4B9A1A3CD839}"/>
              </a:ext>
            </a:extLst>
          </p:cNvPr>
          <p:cNvSpPr/>
          <p:nvPr/>
        </p:nvSpPr>
        <p:spPr>
          <a:xfrm>
            <a:off x="551384" y="4533828"/>
            <a:ext cx="2166787" cy="18421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Leer para recordar. </a:t>
            </a:r>
          </a:p>
        </p:txBody>
      </p:sp>
    </p:spTree>
    <p:extLst>
      <p:ext uri="{BB962C8B-B14F-4D97-AF65-F5344CB8AC3E}">
        <p14:creationId xmlns:p14="http://schemas.microsoft.com/office/powerpoint/2010/main" val="24030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C1255-DBC1-4886-942F-EF1C1A27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3602083"/>
            <a:ext cx="7344816" cy="1325563"/>
          </a:xfrm>
        </p:spPr>
        <p:txBody>
          <a:bodyPr/>
          <a:lstStyle/>
          <a:p>
            <a:r>
              <a:rPr lang="es-CL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http://códigos.auladigital.cl</a:t>
            </a:r>
          </a:p>
        </p:txBody>
      </p: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75BEC267-B68A-468C-9435-2B314D1141F9}"/>
              </a:ext>
            </a:extLst>
          </p:cNvPr>
          <p:cNvSpPr/>
          <p:nvPr/>
        </p:nvSpPr>
        <p:spPr>
          <a:xfrm>
            <a:off x="4439816" y="1787350"/>
            <a:ext cx="3312368" cy="1368152"/>
          </a:xfrm>
          <a:prstGeom prst="wedgeRoundRectCallout">
            <a:avLst>
              <a:gd name="adj1" fmla="val -19233"/>
              <a:gd name="adj2" fmla="val 122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Observen el video a través de este Link.</a:t>
            </a:r>
          </a:p>
        </p:txBody>
      </p:sp>
      <p:pic>
        <p:nvPicPr>
          <p:cNvPr id="5" name="Imagen 429">
            <a:extLst>
              <a:ext uri="{FF2B5EF4-FFF2-40B4-BE49-F238E27FC236}">
                <a16:creationId xmlns:a16="http://schemas.microsoft.com/office/drawing/2014/main" id="{280D9AF7-C214-499A-8D41-3F558EC3DAC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Bascula cocina en Basculas - GIF Animado | REYGIF">
            <a:extLst>
              <a:ext uri="{FF2B5EF4-FFF2-40B4-BE49-F238E27FC236}">
                <a16:creationId xmlns:a16="http://schemas.microsoft.com/office/drawing/2014/main" id="{885675A7-0CAF-4129-A337-F6664AA241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538425"/>
            <a:ext cx="1368152" cy="18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B805AE-3962-47AE-AD1A-F6F4C3E0DC77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1175000">
            <a:off x="166622" y="189779"/>
            <a:ext cx="2506287" cy="2170918"/>
          </a:xfrm>
          <a:prstGeom prst="rect">
            <a:avLst/>
          </a:prstGeom>
          <a:ln>
            <a:noFill/>
          </a:ln>
        </p:spPr>
      </p:pic>
      <p:pic>
        <p:nvPicPr>
          <p:cNvPr id="8" name="Imagen 448">
            <a:extLst>
              <a:ext uri="{FF2B5EF4-FFF2-40B4-BE49-F238E27FC236}">
                <a16:creationId xmlns:a16="http://schemas.microsoft.com/office/drawing/2014/main" id="{E81A6AC1-77C8-4895-890A-2D3798FD8D24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696400" y="66261"/>
            <a:ext cx="2088232" cy="2125547"/>
          </a:xfrm>
          <a:prstGeom prst="rect">
            <a:avLst/>
          </a:prstGeom>
          <a:ln>
            <a:noFill/>
          </a:ln>
        </p:spPr>
      </p:pic>
      <p:pic>
        <p:nvPicPr>
          <p:cNvPr id="3076" name="Picture 4" descr="▷ Balanzas y Básculas: Imágenes Animadas, Gifs y Animaciones ¡100 ...">
            <a:extLst>
              <a:ext uri="{FF2B5EF4-FFF2-40B4-BE49-F238E27FC236}">
                <a16:creationId xmlns:a16="http://schemas.microsoft.com/office/drawing/2014/main" id="{0794EDC4-B248-4E3A-B448-914DEB9DF0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80" y="3486697"/>
            <a:ext cx="1578429" cy="31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es animadas de Termometros, Gifs animados de Medicina ...">
            <a:extLst>
              <a:ext uri="{FF2B5EF4-FFF2-40B4-BE49-F238E27FC236}">
                <a16:creationId xmlns:a16="http://schemas.microsoft.com/office/drawing/2014/main" id="{622FF7EB-AEF0-4DC6-B797-4527E0B2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7" y="3602083"/>
            <a:ext cx="1368152" cy="24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nda 5">
            <a:extLst>
              <a:ext uri="{FF2B5EF4-FFF2-40B4-BE49-F238E27FC236}">
                <a16:creationId xmlns:a16="http://schemas.microsoft.com/office/drawing/2014/main" id="{C202BD2F-D806-4778-BE5A-61071F1BFED4}"/>
              </a:ext>
            </a:extLst>
          </p:cNvPr>
          <p:cNvSpPr/>
          <p:nvPr/>
        </p:nvSpPr>
        <p:spPr>
          <a:xfrm>
            <a:off x="3179676" y="261917"/>
            <a:ext cx="5256584" cy="1325563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Cuídense mucho Niños!!!</a:t>
            </a:r>
          </a:p>
        </p:txBody>
      </p:sp>
    </p:spTree>
    <p:extLst>
      <p:ext uri="{BB962C8B-B14F-4D97-AF65-F5344CB8AC3E}">
        <p14:creationId xmlns:p14="http://schemas.microsoft.com/office/powerpoint/2010/main" val="15995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evisa la ruta de aprendizaje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¿Q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ué aprendiste hoy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¿C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ómo lo aprendiste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¿L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ograste el objetivo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uerza Y Tipos De fuerza | Fisica Mecanica :)">
            <a:extLst>
              <a:ext uri="{FF2B5EF4-FFF2-40B4-BE49-F238E27FC236}">
                <a16:creationId xmlns:a16="http://schemas.microsoft.com/office/drawing/2014/main" id="{FCD7740E-6C1B-48B9-95F9-B38246A10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14" y="4774840"/>
            <a:ext cx="23894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D8E6C4B-7DF5-4B87-8ACD-75F260D0CC87}"/>
              </a:ext>
            </a:extLst>
          </p:cNvPr>
          <p:cNvSpPr/>
          <p:nvPr/>
        </p:nvSpPr>
        <p:spPr>
          <a:xfrm>
            <a:off x="3827140" y="5785299"/>
            <a:ext cx="4681736" cy="627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Comparte con tus apoderados lo que aprendiste.</a:t>
            </a: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8C2F041C-8894-4F69-A7F4-113EEBF9E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8902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4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2087368" y="2754035"/>
            <a:ext cx="8761160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 un video en el siguiente link.</a:t>
            </a:r>
          </a:p>
          <a:p>
            <a:pPr algn="ctr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s-CL" sz="4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234BC9-9625-4222-9891-71641F5D18C0}"/>
              </a:ext>
            </a:extLst>
          </p:cNvPr>
          <p:cNvSpPr/>
          <p:nvPr/>
        </p:nvSpPr>
        <p:spPr>
          <a:xfrm>
            <a:off x="2493755" y="4215959"/>
            <a:ext cx="8098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https://www.youtube.com/watch?v=ZdPhmPNgiEw</a:t>
            </a:r>
            <a:endParaRPr lang="es-C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9699" y="153192"/>
            <a:ext cx="10515600" cy="1325563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 de aprendizaje: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889498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Enfermera empujando a embarazada en Enfermeras - GIF Animado | REYGIF">
            <a:extLst>
              <a:ext uri="{FF2B5EF4-FFF2-40B4-BE49-F238E27FC236}">
                <a16:creationId xmlns:a16="http://schemas.microsoft.com/office/drawing/2014/main" id="{EE6EA5B1-D78D-4FC3-8CFE-3EE56A5D87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41" y="3717032"/>
            <a:ext cx="300337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labras saludables: mayo 2017">
            <a:extLst>
              <a:ext uri="{FF2B5EF4-FFF2-40B4-BE49-F238E27FC236}">
                <a16:creationId xmlns:a16="http://schemas.microsoft.com/office/drawing/2014/main" id="{A24BBACC-8C36-4A4F-8E4B-C27B277154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581128"/>
            <a:ext cx="2088232" cy="20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id="{F97E84E0-3630-4A7A-B062-0B9A229FD307}"/>
              </a:ext>
            </a:extLst>
          </p:cNvPr>
          <p:cNvPicPr/>
          <p:nvPr/>
        </p:nvPicPr>
        <p:blipFill>
          <a:blip r:embed="rId9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7" name="Imagen 448">
            <a:extLst>
              <a:ext uri="{FF2B5EF4-FFF2-40B4-BE49-F238E27FC236}">
                <a16:creationId xmlns:a16="http://schemas.microsoft.com/office/drawing/2014/main" id="{5AA94B7D-9FF6-4799-B392-35E915B39377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bjetivo</a:t>
            </a:r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5900" y="1603782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C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s-CL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ángulo 149"/>
          <p:cNvSpPr/>
          <p:nvPr/>
        </p:nvSpPr>
        <p:spPr>
          <a:xfrm>
            <a:off x="8112224" y="116632"/>
            <a:ext cx="3888432" cy="1197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en cuaderno de asignatura</a:t>
            </a:r>
          </a:p>
        </p:txBody>
      </p:sp>
      <p:pic>
        <p:nvPicPr>
          <p:cNvPr id="151" name="Imagen 119"/>
          <p:cNvPicPr/>
          <p:nvPr/>
        </p:nvPicPr>
        <p:blipFill>
          <a:blip r:embed="rId2"/>
          <a:stretch/>
        </p:blipFill>
        <p:spPr>
          <a:xfrm>
            <a:off x="16497" y="4797152"/>
            <a:ext cx="2106486" cy="2060848"/>
          </a:xfrm>
          <a:prstGeom prst="rect">
            <a:avLst/>
          </a:prstGeom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BA0363B-5C06-4F0C-B365-6F56F44C3F9D}"/>
              </a:ext>
            </a:extLst>
          </p:cNvPr>
          <p:cNvSpPr/>
          <p:nvPr/>
        </p:nvSpPr>
        <p:spPr>
          <a:xfrm>
            <a:off x="1199456" y="1980488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endParaRPr lang="es-CL" sz="3200" dirty="0"/>
          </a:p>
        </p:txBody>
      </p:sp>
      <p:pic>
        <p:nvPicPr>
          <p:cNvPr id="4098" name="Picture 2" descr="Bienvenidos al blog de la profesora Alicia: FUERZA Y MOVIMIENTO">
            <a:extLst>
              <a:ext uri="{FF2B5EF4-FFF2-40B4-BE49-F238E27FC236}">
                <a16:creationId xmlns:a16="http://schemas.microsoft.com/office/drawing/2014/main" id="{8F66C536-AC56-4364-A537-7199E3298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6" y="3651829"/>
            <a:ext cx="22288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nfermera empujando a embarazada en Enfermeras - GIF Animado | REYGIF">
            <a:extLst>
              <a:ext uri="{FF2B5EF4-FFF2-40B4-BE49-F238E27FC236}">
                <a16:creationId xmlns:a16="http://schemas.microsoft.com/office/drawing/2014/main" id="{6D2679DB-34B3-4378-9D08-026EB4B469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903433"/>
            <a:ext cx="2608374" cy="28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60811D8-8F22-4589-B19C-7895C49DD5A7}"/>
              </a:ext>
            </a:extLst>
          </p:cNvPr>
          <p:cNvSpPr/>
          <p:nvPr/>
        </p:nvSpPr>
        <p:spPr>
          <a:xfrm>
            <a:off x="1055440" y="1939181"/>
            <a:ext cx="10190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R</a:t>
            </a:r>
            <a:r>
              <a:rPr lang="es-CL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eforzar contenidos a través de la metacognición para afianzar los aprendizajes.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941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503448" y="0"/>
            <a:ext cx="1569216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Resultado de imagen para que es materia">
            <a:extLst>
              <a:ext uri="{FF2B5EF4-FFF2-40B4-BE49-F238E27FC236}">
                <a16:creationId xmlns:a16="http://schemas.microsoft.com/office/drawing/2014/main" id="{E515B2F3-E224-4CFA-B7AB-C82293FF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8" y="197885"/>
            <a:ext cx="8280920" cy="57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C5723E8D-C0E7-4F22-B639-FFABB133C4ED}"/>
              </a:ext>
            </a:extLst>
          </p:cNvPr>
          <p:cNvSpPr/>
          <p:nvPr/>
        </p:nvSpPr>
        <p:spPr>
          <a:xfrm>
            <a:off x="263352" y="2443730"/>
            <a:ext cx="2168425" cy="783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para recordar</a:t>
            </a:r>
          </a:p>
        </p:txBody>
      </p:sp>
    </p:spTree>
    <p:extLst>
      <p:ext uri="{BB962C8B-B14F-4D97-AF65-F5344CB8AC3E}">
        <p14:creationId xmlns:p14="http://schemas.microsoft.com/office/powerpoint/2010/main" val="42903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36C52-7E49-4F96-806B-64922ABF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79" y="-308076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499F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 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70ADE66-1CDD-46CB-9B5E-F06E3DC21941}"/>
              </a:ext>
            </a:extLst>
          </p:cNvPr>
          <p:cNvSpPr/>
          <p:nvPr/>
        </p:nvSpPr>
        <p:spPr>
          <a:xfrm>
            <a:off x="1080329" y="468285"/>
            <a:ext cx="96465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L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Materia?</a:t>
            </a:r>
          </a:p>
          <a:p>
            <a:pPr algn="just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CL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</a:t>
            </a:r>
            <a:r>
              <a:rPr lang="es-CL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todo lo que ocupa un espacio y tiene masa, forma, peso y volumen, por lo tanto se puede observa y medir.  También se refiere al material, sustancia o producto del que está hecho una cosa .</a:t>
            </a:r>
          </a:p>
          <a:p>
            <a:pPr algn="just"/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C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uede presentarse en diferentes estados, las cuales tienen diversas características cada una.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735E63-8094-4DA8-8A7C-07D73F2BCEBC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23054" y="237075"/>
            <a:ext cx="1616355" cy="1379849"/>
          </a:xfrm>
          <a:prstGeom prst="rect">
            <a:avLst/>
          </a:prstGeom>
          <a:ln>
            <a:noFill/>
          </a:ln>
        </p:spPr>
      </p:pic>
      <p:pic>
        <p:nvPicPr>
          <p:cNvPr id="7" name="Imagen 448">
            <a:extLst>
              <a:ext uri="{FF2B5EF4-FFF2-40B4-BE49-F238E27FC236}">
                <a16:creationId xmlns:a16="http://schemas.microsoft.com/office/drawing/2014/main" id="{655EA07D-292E-4BB4-B361-6C2BDC68CFD0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371346">
            <a:off x="10304376" y="12316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8" name="Imagen 429">
            <a:extLst>
              <a:ext uri="{FF2B5EF4-FFF2-40B4-BE49-F238E27FC236}">
                <a16:creationId xmlns:a16="http://schemas.microsoft.com/office/drawing/2014/main" id="{1331D885-9B38-4A4A-A082-B09760BE9E4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0736" y="6704808"/>
            <a:ext cx="12192000" cy="875006"/>
          </a:xfrm>
          <a:prstGeom prst="rect">
            <a:avLst/>
          </a:prstGeom>
          <a:ln>
            <a:noFill/>
          </a:ln>
        </p:spPr>
      </p:pic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884B3E7D-76E4-4A5A-B65A-658AB77913F9}"/>
              </a:ext>
            </a:extLst>
          </p:cNvPr>
          <p:cNvSpPr/>
          <p:nvPr/>
        </p:nvSpPr>
        <p:spPr>
          <a:xfrm>
            <a:off x="407368" y="3842198"/>
            <a:ext cx="2168425" cy="783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 para recordar</a:t>
            </a:r>
          </a:p>
        </p:txBody>
      </p:sp>
      <p:pic>
        <p:nvPicPr>
          <p:cNvPr id="3074" name="Picture 2" descr="Estados de la materia: características y ejemplos">
            <a:extLst>
              <a:ext uri="{FF2B5EF4-FFF2-40B4-BE49-F238E27FC236}">
                <a16:creationId xmlns:a16="http://schemas.microsoft.com/office/drawing/2014/main" id="{A58D39B8-044A-42A3-9478-89D5AE60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97" y="263088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F839-BD1E-487F-8F35-7FB8FADF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F912B9-8171-4767-8678-99C9FA6946C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1175000">
            <a:off x="-1220" y="258065"/>
            <a:ext cx="2025073" cy="1803477"/>
          </a:xfrm>
          <a:prstGeom prst="rect">
            <a:avLst/>
          </a:prstGeom>
          <a:ln>
            <a:noFill/>
          </a:ln>
        </p:spPr>
      </p:pic>
      <p:pic>
        <p:nvPicPr>
          <p:cNvPr id="5" name="Imagen 448">
            <a:extLst>
              <a:ext uri="{FF2B5EF4-FFF2-40B4-BE49-F238E27FC236}">
                <a16:creationId xmlns:a16="http://schemas.microsoft.com/office/drawing/2014/main" id="{47152ADF-C1F5-4D86-A381-74EFF1D81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200455" y="0"/>
            <a:ext cx="1872209" cy="1443628"/>
          </a:xfrm>
          <a:prstGeom prst="rect">
            <a:avLst/>
          </a:prstGeom>
          <a:ln>
            <a:noFill/>
          </a:ln>
        </p:spPr>
      </p:pic>
      <p:pic>
        <p:nvPicPr>
          <p:cNvPr id="6" name="Imagen 429">
            <a:extLst>
              <a:ext uri="{FF2B5EF4-FFF2-40B4-BE49-F238E27FC236}">
                <a16:creationId xmlns:a16="http://schemas.microsoft.com/office/drawing/2014/main" id="{DB28B7EC-D884-4AF8-ACE2-F7F3B73B47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" y="6137791"/>
            <a:ext cx="12192000" cy="1443628"/>
          </a:xfrm>
          <a:prstGeom prst="rect">
            <a:avLst/>
          </a:prstGeom>
          <a:ln>
            <a:noFill/>
          </a:ln>
        </p:spPr>
      </p:pic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5E3E2F1A-2B0F-45F6-ABC7-28040D101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3018" t="23168" r="21158" b="8983"/>
          <a:stretch/>
        </p:blipFill>
        <p:spPr>
          <a:xfrm>
            <a:off x="1847528" y="477992"/>
            <a:ext cx="8978809" cy="6135526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B81FEA14-4190-463A-957A-D531F07A0544}"/>
              </a:ext>
            </a:extLst>
          </p:cNvPr>
          <p:cNvSpPr/>
          <p:nvPr/>
        </p:nvSpPr>
        <p:spPr>
          <a:xfrm rot="2531092">
            <a:off x="3983312" y="3284045"/>
            <a:ext cx="1943090" cy="247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45A1CC9-3E32-4F96-8BCA-6ABE45BE1D25}"/>
              </a:ext>
            </a:extLst>
          </p:cNvPr>
          <p:cNvSpPr/>
          <p:nvPr/>
        </p:nvSpPr>
        <p:spPr>
          <a:xfrm rot="19446026">
            <a:off x="4084395" y="3211720"/>
            <a:ext cx="1924618" cy="221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DF0DC86-2A04-4D47-9F72-2E8A216467E9}"/>
              </a:ext>
            </a:extLst>
          </p:cNvPr>
          <p:cNvSpPr/>
          <p:nvPr/>
        </p:nvSpPr>
        <p:spPr>
          <a:xfrm rot="866111">
            <a:off x="4577882" y="5189257"/>
            <a:ext cx="1338915" cy="20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04B18FC-FCF1-4C23-8965-EA6E69587927}"/>
              </a:ext>
            </a:extLst>
          </p:cNvPr>
          <p:cNvSpPr/>
          <p:nvPr/>
        </p:nvSpPr>
        <p:spPr>
          <a:xfrm rot="19446026" flipV="1">
            <a:off x="3895311" y="2697193"/>
            <a:ext cx="5070910" cy="211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D7D27256-6063-4350-8AB3-F2A98375D7D9}"/>
              </a:ext>
            </a:extLst>
          </p:cNvPr>
          <p:cNvSpPr/>
          <p:nvPr/>
        </p:nvSpPr>
        <p:spPr>
          <a:xfrm rot="517088" flipV="1">
            <a:off x="3963287" y="4593533"/>
            <a:ext cx="3914639" cy="259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241C799-7664-4A67-8B85-02FCEAA3332A}"/>
              </a:ext>
            </a:extLst>
          </p:cNvPr>
          <p:cNvSpPr/>
          <p:nvPr/>
        </p:nvSpPr>
        <p:spPr>
          <a:xfrm rot="720126" flipV="1">
            <a:off x="4200927" y="5732302"/>
            <a:ext cx="3914639" cy="259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01B7B730-D995-48A6-A7FF-B574C0829F11}"/>
              </a:ext>
            </a:extLst>
          </p:cNvPr>
          <p:cNvSpPr/>
          <p:nvPr/>
        </p:nvSpPr>
        <p:spPr>
          <a:xfrm rot="1169572" flipV="1">
            <a:off x="4128573" y="2958140"/>
            <a:ext cx="4508564" cy="2319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E35C441B-C7E2-4A3B-839F-55BFD22C139A}"/>
              </a:ext>
            </a:extLst>
          </p:cNvPr>
          <p:cNvSpPr/>
          <p:nvPr/>
        </p:nvSpPr>
        <p:spPr>
          <a:xfrm rot="19649683" flipV="1">
            <a:off x="4010493" y="3710803"/>
            <a:ext cx="4810652" cy="3197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AE1846A-93A2-413C-B02E-006B922E7170}"/>
              </a:ext>
            </a:extLst>
          </p:cNvPr>
          <p:cNvSpPr/>
          <p:nvPr/>
        </p:nvSpPr>
        <p:spPr>
          <a:xfrm>
            <a:off x="0" y="2924944"/>
            <a:ext cx="1831127" cy="107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Observen y escriban en su cuaderno.</a:t>
            </a:r>
          </a:p>
        </p:txBody>
      </p:sp>
    </p:spTree>
    <p:extLst>
      <p:ext uri="{BB962C8B-B14F-4D97-AF65-F5344CB8AC3E}">
        <p14:creationId xmlns:p14="http://schemas.microsoft.com/office/powerpoint/2010/main" val="22787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1454</Words>
  <Application>Microsoft Office PowerPoint</Application>
  <PresentationFormat>Panorámica</PresentationFormat>
  <Paragraphs>152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Hind</vt:lpstr>
      <vt:lpstr>Ligada 2.1 (Adrian M. C.)</vt:lpstr>
      <vt:lpstr>Times New Roman</vt:lpstr>
      <vt:lpstr>Office Theme</vt:lpstr>
      <vt:lpstr>Ciencias Naturales</vt:lpstr>
      <vt:lpstr>Presentación de PowerPoint</vt:lpstr>
      <vt:lpstr>Presentación de PowerPoint</vt:lpstr>
      <vt:lpstr>Presentación de PowerPoint</vt:lpstr>
      <vt:lpstr>Ruta de aprendizaje:</vt:lpstr>
      <vt:lpstr>Objetivo:</vt:lpstr>
      <vt:lpstr>Presentación de PowerPoint</vt:lpstr>
      <vt:lpstr>Clase 2</vt:lpstr>
      <vt:lpstr>Presentación de PowerPoint</vt:lpstr>
      <vt:lpstr>Actividad de la clase 2</vt:lpstr>
      <vt:lpstr>Clase 3</vt:lpstr>
      <vt:lpstr>Actividad clase 3</vt:lpstr>
      <vt:lpstr>Actividad clase 3</vt:lpstr>
      <vt:lpstr>Presentación de PowerPoint</vt:lpstr>
      <vt:lpstr>Presentación de PowerPoint</vt:lpstr>
      <vt:lpstr>Presentación de PowerPoint</vt:lpstr>
      <vt:lpstr>Actividad de Cierre clase 3</vt:lpstr>
      <vt:lpstr>Esta actividad la respondieron de forma oral.</vt:lpstr>
      <vt:lpstr>Clase 4 Comparar los 3 estados de la materia en relación con criterios  como la capacidad de fluir.</vt:lpstr>
      <vt:lpstr>Clase 4</vt:lpstr>
      <vt:lpstr>Clase 5 Reconocer que la materia se expande y se comprime.</vt:lpstr>
      <vt:lpstr>Clase 5</vt:lpstr>
      <vt:lpstr>Clase 5</vt:lpstr>
      <vt:lpstr>Clase 5 </vt:lpstr>
      <vt:lpstr>Clase 6 Medir la masa, el volumen y la temperatura de la materia, </vt:lpstr>
      <vt:lpstr>Presentación de PowerPoint</vt:lpstr>
      <vt:lpstr>Página 154:</vt:lpstr>
      <vt:lpstr>¡Cerremos la clase! </vt:lpstr>
      <vt:lpstr>  Clase 7 Demostrar, por medio de la investigación experimental, los efectos de la aplicación de fuerzas sobre objetos. </vt:lpstr>
      <vt:lpstr>Leer, Observar y Recordar </vt:lpstr>
      <vt:lpstr>Leer  y Recordar </vt:lpstr>
      <vt:lpstr>Leer  y Recordar </vt:lpstr>
      <vt:lpstr>Dibuja este mapa conceptual en tu cuaderno</vt:lpstr>
      <vt:lpstr>Leer  y Recordar </vt:lpstr>
      <vt:lpstr>¡Cerremos la clase! </vt:lpstr>
      <vt:lpstr>¡Cerremos la clase! </vt:lpstr>
      <vt:lpstr>Presentación de PowerPoint</vt:lpstr>
      <vt:lpstr>http://códigos.auladigital.cl</vt:lpstr>
      <vt:lpstr>Revisa la ruta de aprendizaje… ¿Qué aprendiste hoy? ¿Cómo lo aprendiste? ¿Lograste el objetivo?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2020-05-15T03:24:37Z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