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70" r:id="rId13"/>
    <p:sldId id="258" r:id="rId14"/>
    <p:sldId id="271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40" d="100"/>
          <a:sy n="40" d="100"/>
        </p:scale>
        <p:origin x="7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E8346-1D3B-49D5-9009-475E639C7B1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4050677-4B85-4EC4-BB73-626D75903380}">
      <dgm:prSet phldrT="[Texto]" custT="1"/>
      <dgm:spPr/>
      <dgm:t>
        <a:bodyPr/>
        <a:lstStyle/>
        <a:p>
          <a:r>
            <a:rPr lang="es-ES" sz="2800" b="0" dirty="0">
              <a:latin typeface="Ligada 2.1 (Adrian M. C.)" panose="02000000000000000000" pitchFamily="50" charset="0"/>
            </a:rPr>
            <a:t>Observar video</a:t>
          </a:r>
          <a:r>
            <a:rPr lang="es-ES" sz="1400" b="1" dirty="0">
              <a:latin typeface="Ligada 2.1 (Adrian M. C.)" panose="02000000000000000000" pitchFamily="50" charset="0"/>
            </a:rPr>
            <a:t>.</a:t>
          </a:r>
        </a:p>
      </dgm:t>
    </dgm:pt>
    <dgm:pt modelId="{9FB4ADB7-36A2-405B-9A8A-9FF84E00A623}" type="parTrans" cxnId="{231B5CCD-1EB4-4E27-8589-261731F33F0C}">
      <dgm:prSet/>
      <dgm:spPr/>
      <dgm:t>
        <a:bodyPr/>
        <a:lstStyle/>
        <a:p>
          <a:endParaRPr lang="es-ES"/>
        </a:p>
      </dgm:t>
    </dgm:pt>
    <dgm:pt modelId="{7DE83D2C-C487-4802-9EEB-AA77D8A0086E}" type="sibTrans" cxnId="{231B5CCD-1EB4-4E27-8589-261731F33F0C}">
      <dgm:prSet/>
      <dgm:spPr/>
      <dgm:t>
        <a:bodyPr/>
        <a:lstStyle/>
        <a:p>
          <a:endParaRPr lang="es-ES"/>
        </a:p>
      </dgm:t>
    </dgm:pt>
    <dgm:pt modelId="{FCC85C52-AAF7-4797-9188-771B52C57197}">
      <dgm:prSet phldrT="[Texto]" custT="1"/>
      <dgm:spPr/>
      <dgm:t>
        <a:bodyPr/>
        <a:lstStyle/>
        <a:p>
          <a:r>
            <a:rPr lang="es-ES" sz="2400" b="0" dirty="0">
              <a:latin typeface="Ligada 2.1 (Adrian M. C.)" panose="02000000000000000000" pitchFamily="50" charset="0"/>
            </a:rPr>
            <a:t>Experimentar con la reflexión de la luz y completar </a:t>
          </a:r>
          <a:r>
            <a:rPr lang="es-ES" sz="2400" b="0" dirty="0" smtClean="0">
              <a:latin typeface="Ligada 2.1 (Adrian M. C.)" panose="02000000000000000000" pitchFamily="50" charset="0"/>
            </a:rPr>
            <a:t>en el cuaderno.</a:t>
          </a:r>
          <a:endParaRPr lang="es-ES" sz="2400" b="0" dirty="0">
            <a:latin typeface="Ligada 2.1 (Adrian M. C.)" panose="02000000000000000000" pitchFamily="50" charset="0"/>
          </a:endParaRPr>
        </a:p>
      </dgm:t>
    </dgm:pt>
    <dgm:pt modelId="{131518B3-FD8C-481E-B8C8-66EDDEF8D9F4}" type="parTrans" cxnId="{E1AEE790-4BF2-4899-9A45-8CF81A4E143C}">
      <dgm:prSet/>
      <dgm:spPr/>
      <dgm:t>
        <a:bodyPr/>
        <a:lstStyle/>
        <a:p>
          <a:endParaRPr lang="es-ES"/>
        </a:p>
      </dgm:t>
    </dgm:pt>
    <dgm:pt modelId="{E903C6D6-3919-46B5-9DD5-76342A49C68C}" type="sibTrans" cxnId="{E1AEE790-4BF2-4899-9A45-8CF81A4E143C}">
      <dgm:prSet/>
      <dgm:spPr/>
      <dgm:t>
        <a:bodyPr/>
        <a:lstStyle/>
        <a:p>
          <a:endParaRPr lang="es-ES"/>
        </a:p>
      </dgm:t>
    </dgm:pt>
    <dgm:pt modelId="{B30117AC-0905-4A36-9D31-300B8248B612}">
      <dgm:prSet phldrT="[Texto]" custT="1"/>
      <dgm:spPr/>
      <dgm:t>
        <a:bodyPr/>
        <a:lstStyle/>
        <a:p>
          <a:r>
            <a:rPr lang="es-ES" sz="2400" b="0" dirty="0">
              <a:latin typeface="Ligada 2.1 (Adrian M. C.)" panose="02000000000000000000" pitchFamily="50" charset="0"/>
            </a:rPr>
            <a:t>Experimentar con la refracción de la luz y </a:t>
          </a:r>
          <a:r>
            <a:rPr lang="es-ES" sz="2400" b="0" dirty="0" smtClean="0">
              <a:latin typeface="Ligada 2.1 (Adrian M. C.)" panose="02000000000000000000" pitchFamily="50" charset="0"/>
            </a:rPr>
            <a:t>completar en el cuaderno</a:t>
          </a:r>
          <a:endParaRPr lang="es-ES" sz="2400" b="0" dirty="0">
            <a:latin typeface="Ligada 2.1 (Adrian M. C.)" panose="02000000000000000000" pitchFamily="50" charset="0"/>
          </a:endParaRPr>
        </a:p>
      </dgm:t>
    </dgm:pt>
    <dgm:pt modelId="{95A4AA51-2EA7-416F-8857-0238B1986C06}" type="parTrans" cxnId="{244E728C-C2D8-40F2-9B4F-7E61B9906566}">
      <dgm:prSet/>
      <dgm:spPr/>
      <dgm:t>
        <a:bodyPr/>
        <a:lstStyle/>
        <a:p>
          <a:endParaRPr lang="es-ES"/>
        </a:p>
      </dgm:t>
    </dgm:pt>
    <dgm:pt modelId="{51193FEC-32EC-46CA-9A0A-D7D42C0E4C49}" type="sibTrans" cxnId="{244E728C-C2D8-40F2-9B4F-7E61B9906566}">
      <dgm:prSet/>
      <dgm:spPr/>
      <dgm:t>
        <a:bodyPr/>
        <a:lstStyle/>
        <a:p>
          <a:endParaRPr lang="es-ES"/>
        </a:p>
      </dgm:t>
    </dgm:pt>
    <dgm:pt modelId="{342D906D-7BBE-4B3B-B2C7-3BEDE86435B8}" type="pres">
      <dgm:prSet presAssocID="{B4FE8346-1D3B-49D5-9009-475E639C7B1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E325281-511D-4649-88FE-14DA965CEF6B}" type="pres">
      <dgm:prSet presAssocID="{34050677-4B85-4EC4-BB73-626D75903380}" presName="composite" presStyleCnt="0"/>
      <dgm:spPr/>
    </dgm:pt>
    <dgm:pt modelId="{8515E217-41C8-41CB-93D6-8329F741CC14}" type="pres">
      <dgm:prSet presAssocID="{34050677-4B85-4EC4-BB73-626D75903380}" presName="LShape" presStyleLbl="alignNode1" presStyleIdx="0" presStyleCnt="5"/>
      <dgm:spPr/>
    </dgm:pt>
    <dgm:pt modelId="{82389FE0-8BB1-4516-AFDE-9A4E7D9EA585}" type="pres">
      <dgm:prSet presAssocID="{34050677-4B85-4EC4-BB73-626D7590338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7EF8F-C499-4209-A083-1E0B4C635177}" type="pres">
      <dgm:prSet presAssocID="{34050677-4B85-4EC4-BB73-626D75903380}" presName="Triangle" presStyleLbl="alignNode1" presStyleIdx="1" presStyleCnt="5"/>
      <dgm:spPr/>
    </dgm:pt>
    <dgm:pt modelId="{2F18B520-B2EA-4276-AC80-D4E2283B169F}" type="pres">
      <dgm:prSet presAssocID="{7DE83D2C-C487-4802-9EEB-AA77D8A0086E}" presName="sibTrans" presStyleCnt="0"/>
      <dgm:spPr/>
    </dgm:pt>
    <dgm:pt modelId="{615875FD-7C46-4734-8E41-3A714B580C39}" type="pres">
      <dgm:prSet presAssocID="{7DE83D2C-C487-4802-9EEB-AA77D8A0086E}" presName="space" presStyleCnt="0"/>
      <dgm:spPr/>
    </dgm:pt>
    <dgm:pt modelId="{3A396837-DE47-4A2C-9C71-2E481FFA5566}" type="pres">
      <dgm:prSet presAssocID="{FCC85C52-AAF7-4797-9188-771B52C57197}" presName="composite" presStyleCnt="0"/>
      <dgm:spPr/>
    </dgm:pt>
    <dgm:pt modelId="{10DE1A86-B26C-4513-A500-6A92FC02F51F}" type="pres">
      <dgm:prSet presAssocID="{FCC85C52-AAF7-4797-9188-771B52C57197}" presName="LShape" presStyleLbl="alignNode1" presStyleIdx="2" presStyleCnt="5"/>
      <dgm:spPr/>
    </dgm:pt>
    <dgm:pt modelId="{A643AD0D-114A-4A64-993B-02EE92DD5599}" type="pres">
      <dgm:prSet presAssocID="{FCC85C52-AAF7-4797-9188-771B52C5719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9F48B5-9EAF-4C59-A597-5BE5DB3559A9}" type="pres">
      <dgm:prSet presAssocID="{FCC85C52-AAF7-4797-9188-771B52C57197}" presName="Triangle" presStyleLbl="alignNode1" presStyleIdx="3" presStyleCnt="5"/>
      <dgm:spPr/>
    </dgm:pt>
    <dgm:pt modelId="{2385C5D7-A8FD-4E8A-B814-99290477ABCE}" type="pres">
      <dgm:prSet presAssocID="{E903C6D6-3919-46B5-9DD5-76342A49C68C}" presName="sibTrans" presStyleCnt="0"/>
      <dgm:spPr/>
    </dgm:pt>
    <dgm:pt modelId="{9DC77A48-5922-4D2C-B1FD-FAA4CBE2A794}" type="pres">
      <dgm:prSet presAssocID="{E903C6D6-3919-46B5-9DD5-76342A49C68C}" presName="space" presStyleCnt="0"/>
      <dgm:spPr/>
    </dgm:pt>
    <dgm:pt modelId="{A054CA14-B4C6-4693-97BE-C78F77B72D1C}" type="pres">
      <dgm:prSet presAssocID="{B30117AC-0905-4A36-9D31-300B8248B612}" presName="composite" presStyleCnt="0"/>
      <dgm:spPr/>
    </dgm:pt>
    <dgm:pt modelId="{19F850ED-2C31-4C14-8F6B-08D617BCB918}" type="pres">
      <dgm:prSet presAssocID="{B30117AC-0905-4A36-9D31-300B8248B612}" presName="LShape" presStyleLbl="alignNode1" presStyleIdx="4" presStyleCnt="5"/>
      <dgm:spPr/>
    </dgm:pt>
    <dgm:pt modelId="{63FD2F6C-9E70-414A-B980-8BDBA3AB8F8E}" type="pres">
      <dgm:prSet presAssocID="{B30117AC-0905-4A36-9D31-300B8248B612}" presName="ParentText" presStyleLbl="revTx" presStyleIdx="2" presStyleCnt="3" custScaleX="128983" custLinFactNeighborX="17491" custLinFactNeighborY="6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B67CF8-2C96-4C22-B54A-D6FC5E771388}" type="presOf" srcId="{FCC85C52-AAF7-4797-9188-771B52C57197}" destId="{A643AD0D-114A-4A64-993B-02EE92DD5599}" srcOrd="0" destOrd="0" presId="urn:microsoft.com/office/officeart/2009/3/layout/StepUpProcess"/>
    <dgm:cxn modelId="{9B3A9239-8834-4060-A741-83CE28D54E2B}" type="presOf" srcId="{B30117AC-0905-4A36-9D31-300B8248B612}" destId="{63FD2F6C-9E70-414A-B980-8BDBA3AB8F8E}" srcOrd="0" destOrd="0" presId="urn:microsoft.com/office/officeart/2009/3/layout/StepUpProcess"/>
    <dgm:cxn modelId="{231B5CCD-1EB4-4E27-8589-261731F33F0C}" srcId="{B4FE8346-1D3B-49D5-9009-475E639C7B19}" destId="{34050677-4B85-4EC4-BB73-626D75903380}" srcOrd="0" destOrd="0" parTransId="{9FB4ADB7-36A2-405B-9A8A-9FF84E00A623}" sibTransId="{7DE83D2C-C487-4802-9EEB-AA77D8A0086E}"/>
    <dgm:cxn modelId="{244E728C-C2D8-40F2-9B4F-7E61B9906566}" srcId="{B4FE8346-1D3B-49D5-9009-475E639C7B19}" destId="{B30117AC-0905-4A36-9D31-300B8248B612}" srcOrd="2" destOrd="0" parTransId="{95A4AA51-2EA7-416F-8857-0238B1986C06}" sibTransId="{51193FEC-32EC-46CA-9A0A-D7D42C0E4C49}"/>
    <dgm:cxn modelId="{A9C31D3B-27AA-4717-B671-1838C9F7F75F}" type="presOf" srcId="{B4FE8346-1D3B-49D5-9009-475E639C7B19}" destId="{342D906D-7BBE-4B3B-B2C7-3BEDE86435B8}" srcOrd="0" destOrd="0" presId="urn:microsoft.com/office/officeart/2009/3/layout/StepUpProcess"/>
    <dgm:cxn modelId="{C823E311-6670-4979-A2A0-2A3058A0BB12}" type="presOf" srcId="{34050677-4B85-4EC4-BB73-626D75903380}" destId="{82389FE0-8BB1-4516-AFDE-9A4E7D9EA585}" srcOrd="0" destOrd="0" presId="urn:microsoft.com/office/officeart/2009/3/layout/StepUpProcess"/>
    <dgm:cxn modelId="{E1AEE790-4BF2-4899-9A45-8CF81A4E143C}" srcId="{B4FE8346-1D3B-49D5-9009-475E639C7B19}" destId="{FCC85C52-AAF7-4797-9188-771B52C57197}" srcOrd="1" destOrd="0" parTransId="{131518B3-FD8C-481E-B8C8-66EDDEF8D9F4}" sibTransId="{E903C6D6-3919-46B5-9DD5-76342A49C68C}"/>
    <dgm:cxn modelId="{C7B19A71-EAD5-4A04-8281-CD54831451AA}" type="presParOf" srcId="{342D906D-7BBE-4B3B-B2C7-3BEDE86435B8}" destId="{CE325281-511D-4649-88FE-14DA965CEF6B}" srcOrd="0" destOrd="0" presId="urn:microsoft.com/office/officeart/2009/3/layout/StepUpProcess"/>
    <dgm:cxn modelId="{67A0BB7F-2F88-45E9-A5A5-0A40E17F1D22}" type="presParOf" srcId="{CE325281-511D-4649-88FE-14DA965CEF6B}" destId="{8515E217-41C8-41CB-93D6-8329F741CC14}" srcOrd="0" destOrd="0" presId="urn:microsoft.com/office/officeart/2009/3/layout/StepUpProcess"/>
    <dgm:cxn modelId="{A585D65D-8AA9-4259-9E6D-DEBBA55B1FDF}" type="presParOf" srcId="{CE325281-511D-4649-88FE-14DA965CEF6B}" destId="{82389FE0-8BB1-4516-AFDE-9A4E7D9EA585}" srcOrd="1" destOrd="0" presId="urn:microsoft.com/office/officeart/2009/3/layout/StepUpProcess"/>
    <dgm:cxn modelId="{211DD926-92C9-4A17-B2A7-9CF045D90F50}" type="presParOf" srcId="{CE325281-511D-4649-88FE-14DA965CEF6B}" destId="{C407EF8F-C499-4209-A083-1E0B4C635177}" srcOrd="2" destOrd="0" presId="urn:microsoft.com/office/officeart/2009/3/layout/StepUpProcess"/>
    <dgm:cxn modelId="{2D552CCF-6268-4CAA-9760-C540A5A1CBDB}" type="presParOf" srcId="{342D906D-7BBE-4B3B-B2C7-3BEDE86435B8}" destId="{2F18B520-B2EA-4276-AC80-D4E2283B169F}" srcOrd="1" destOrd="0" presId="urn:microsoft.com/office/officeart/2009/3/layout/StepUpProcess"/>
    <dgm:cxn modelId="{82F3D0A1-4380-4AB2-9C09-FFD3FD17B6B1}" type="presParOf" srcId="{2F18B520-B2EA-4276-AC80-D4E2283B169F}" destId="{615875FD-7C46-4734-8E41-3A714B580C39}" srcOrd="0" destOrd="0" presId="urn:microsoft.com/office/officeart/2009/3/layout/StepUpProcess"/>
    <dgm:cxn modelId="{C7BAF5D9-C896-4363-9C3F-825B0806E6CE}" type="presParOf" srcId="{342D906D-7BBE-4B3B-B2C7-3BEDE86435B8}" destId="{3A396837-DE47-4A2C-9C71-2E481FFA5566}" srcOrd="2" destOrd="0" presId="urn:microsoft.com/office/officeart/2009/3/layout/StepUpProcess"/>
    <dgm:cxn modelId="{D06ECB0D-EF2F-4048-98B8-4223DED8FDC2}" type="presParOf" srcId="{3A396837-DE47-4A2C-9C71-2E481FFA5566}" destId="{10DE1A86-B26C-4513-A500-6A92FC02F51F}" srcOrd="0" destOrd="0" presId="urn:microsoft.com/office/officeart/2009/3/layout/StepUpProcess"/>
    <dgm:cxn modelId="{33748024-1DB3-4A9A-81FC-1439DCB66BC1}" type="presParOf" srcId="{3A396837-DE47-4A2C-9C71-2E481FFA5566}" destId="{A643AD0D-114A-4A64-993B-02EE92DD5599}" srcOrd="1" destOrd="0" presId="urn:microsoft.com/office/officeart/2009/3/layout/StepUpProcess"/>
    <dgm:cxn modelId="{B506B5F0-4D68-45B4-A1CB-26D3686517DA}" type="presParOf" srcId="{3A396837-DE47-4A2C-9C71-2E481FFA5566}" destId="{CF9F48B5-9EAF-4C59-A597-5BE5DB3559A9}" srcOrd="2" destOrd="0" presId="urn:microsoft.com/office/officeart/2009/3/layout/StepUpProcess"/>
    <dgm:cxn modelId="{DB9BB6DD-31B4-4D6E-9BC5-D841FFA5BF13}" type="presParOf" srcId="{342D906D-7BBE-4B3B-B2C7-3BEDE86435B8}" destId="{2385C5D7-A8FD-4E8A-B814-99290477ABCE}" srcOrd="3" destOrd="0" presId="urn:microsoft.com/office/officeart/2009/3/layout/StepUpProcess"/>
    <dgm:cxn modelId="{DD098981-360C-4CBF-BBEB-065F6D85A952}" type="presParOf" srcId="{2385C5D7-A8FD-4E8A-B814-99290477ABCE}" destId="{9DC77A48-5922-4D2C-B1FD-FAA4CBE2A794}" srcOrd="0" destOrd="0" presId="urn:microsoft.com/office/officeart/2009/3/layout/StepUpProcess"/>
    <dgm:cxn modelId="{5B0D2DE3-91BA-4C31-983F-9C7633136622}" type="presParOf" srcId="{342D906D-7BBE-4B3B-B2C7-3BEDE86435B8}" destId="{A054CA14-B4C6-4693-97BE-C78F77B72D1C}" srcOrd="4" destOrd="0" presId="urn:microsoft.com/office/officeart/2009/3/layout/StepUpProcess"/>
    <dgm:cxn modelId="{4D56FB46-07C7-4D91-8C90-CF689A4757E1}" type="presParOf" srcId="{A054CA14-B4C6-4693-97BE-C78F77B72D1C}" destId="{19F850ED-2C31-4C14-8F6B-08D617BCB918}" srcOrd="0" destOrd="0" presId="urn:microsoft.com/office/officeart/2009/3/layout/StepUpProcess"/>
    <dgm:cxn modelId="{D0797400-012C-4B8B-90EB-C499FEE97D57}" type="presParOf" srcId="{A054CA14-B4C6-4693-97BE-C78F77B72D1C}" destId="{63FD2F6C-9E70-414A-B980-8BDBA3AB8F8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FE8346-1D3B-49D5-9009-475E639C7B1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4050677-4B85-4EC4-BB73-626D75903380}">
      <dgm:prSet phldrT="[Texto]" custT="1"/>
      <dgm:spPr/>
      <dgm:t>
        <a:bodyPr/>
        <a:lstStyle/>
        <a:p>
          <a:r>
            <a:rPr lang="es-ES" sz="2800" b="0" dirty="0">
              <a:latin typeface="Ligada 2.1 (Adrian M. C.)" panose="02000000000000000000" pitchFamily="50" charset="0"/>
            </a:rPr>
            <a:t>Observar video</a:t>
          </a:r>
          <a:r>
            <a:rPr lang="es-ES" sz="1400" b="1" dirty="0">
              <a:latin typeface="Ligada 2.1 (Adrian M. C.)" panose="02000000000000000000" pitchFamily="50" charset="0"/>
            </a:rPr>
            <a:t>.</a:t>
          </a:r>
        </a:p>
      </dgm:t>
    </dgm:pt>
    <dgm:pt modelId="{9FB4ADB7-36A2-405B-9A8A-9FF84E00A623}" type="parTrans" cxnId="{231B5CCD-1EB4-4E27-8589-261731F33F0C}">
      <dgm:prSet/>
      <dgm:spPr/>
      <dgm:t>
        <a:bodyPr/>
        <a:lstStyle/>
        <a:p>
          <a:endParaRPr lang="es-ES"/>
        </a:p>
      </dgm:t>
    </dgm:pt>
    <dgm:pt modelId="{7DE83D2C-C487-4802-9EEB-AA77D8A0086E}" type="sibTrans" cxnId="{231B5CCD-1EB4-4E27-8589-261731F33F0C}">
      <dgm:prSet/>
      <dgm:spPr/>
      <dgm:t>
        <a:bodyPr/>
        <a:lstStyle/>
        <a:p>
          <a:endParaRPr lang="es-ES"/>
        </a:p>
      </dgm:t>
    </dgm:pt>
    <dgm:pt modelId="{FCC85C52-AAF7-4797-9188-771B52C57197}">
      <dgm:prSet phldrT="[Texto]" custT="1"/>
      <dgm:spPr/>
      <dgm:t>
        <a:bodyPr/>
        <a:lstStyle/>
        <a:p>
          <a:r>
            <a:rPr lang="es-ES" sz="2400" b="0" dirty="0">
              <a:latin typeface="Ligada 2.1 (Adrian M. C.)" panose="02000000000000000000" pitchFamily="50" charset="0"/>
            </a:rPr>
            <a:t>Experimentar con la reflexión de la luz y completar </a:t>
          </a:r>
          <a:r>
            <a:rPr lang="es-ES" sz="2400" b="0" dirty="0" smtClean="0">
              <a:latin typeface="Ligada 2.1 (Adrian M. C.)" panose="02000000000000000000" pitchFamily="50" charset="0"/>
            </a:rPr>
            <a:t>en el cuaderno.</a:t>
          </a:r>
          <a:endParaRPr lang="es-ES" sz="2400" b="0" dirty="0">
            <a:latin typeface="Ligada 2.1 (Adrian M. C.)" panose="02000000000000000000" pitchFamily="50" charset="0"/>
          </a:endParaRPr>
        </a:p>
      </dgm:t>
    </dgm:pt>
    <dgm:pt modelId="{131518B3-FD8C-481E-B8C8-66EDDEF8D9F4}" type="parTrans" cxnId="{E1AEE790-4BF2-4899-9A45-8CF81A4E143C}">
      <dgm:prSet/>
      <dgm:spPr/>
      <dgm:t>
        <a:bodyPr/>
        <a:lstStyle/>
        <a:p>
          <a:endParaRPr lang="es-ES"/>
        </a:p>
      </dgm:t>
    </dgm:pt>
    <dgm:pt modelId="{E903C6D6-3919-46B5-9DD5-76342A49C68C}" type="sibTrans" cxnId="{E1AEE790-4BF2-4899-9A45-8CF81A4E143C}">
      <dgm:prSet/>
      <dgm:spPr/>
      <dgm:t>
        <a:bodyPr/>
        <a:lstStyle/>
        <a:p>
          <a:endParaRPr lang="es-ES"/>
        </a:p>
      </dgm:t>
    </dgm:pt>
    <dgm:pt modelId="{B30117AC-0905-4A36-9D31-300B8248B612}">
      <dgm:prSet phldrT="[Texto]" custT="1"/>
      <dgm:spPr/>
      <dgm:t>
        <a:bodyPr/>
        <a:lstStyle/>
        <a:p>
          <a:r>
            <a:rPr lang="es-ES" sz="2400" b="0" dirty="0">
              <a:latin typeface="Ligada 2.1 (Adrian M. C.)" panose="02000000000000000000" pitchFamily="50" charset="0"/>
            </a:rPr>
            <a:t>Experimentar con la refracción de la luz y </a:t>
          </a:r>
          <a:r>
            <a:rPr lang="es-ES" sz="2400" b="0" dirty="0" smtClean="0">
              <a:latin typeface="Ligada 2.1 (Adrian M. C.)" panose="02000000000000000000" pitchFamily="50" charset="0"/>
            </a:rPr>
            <a:t>completar en el cuaderno</a:t>
          </a:r>
          <a:endParaRPr lang="es-ES" sz="2400" b="0" dirty="0">
            <a:latin typeface="Ligada 2.1 (Adrian M. C.)" panose="02000000000000000000" pitchFamily="50" charset="0"/>
          </a:endParaRPr>
        </a:p>
      </dgm:t>
    </dgm:pt>
    <dgm:pt modelId="{95A4AA51-2EA7-416F-8857-0238B1986C06}" type="parTrans" cxnId="{244E728C-C2D8-40F2-9B4F-7E61B9906566}">
      <dgm:prSet/>
      <dgm:spPr/>
      <dgm:t>
        <a:bodyPr/>
        <a:lstStyle/>
        <a:p>
          <a:endParaRPr lang="es-ES"/>
        </a:p>
      </dgm:t>
    </dgm:pt>
    <dgm:pt modelId="{51193FEC-32EC-46CA-9A0A-D7D42C0E4C49}" type="sibTrans" cxnId="{244E728C-C2D8-40F2-9B4F-7E61B9906566}">
      <dgm:prSet/>
      <dgm:spPr/>
      <dgm:t>
        <a:bodyPr/>
        <a:lstStyle/>
        <a:p>
          <a:endParaRPr lang="es-ES"/>
        </a:p>
      </dgm:t>
    </dgm:pt>
    <dgm:pt modelId="{342D906D-7BBE-4B3B-B2C7-3BEDE86435B8}" type="pres">
      <dgm:prSet presAssocID="{B4FE8346-1D3B-49D5-9009-475E639C7B1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E325281-511D-4649-88FE-14DA965CEF6B}" type="pres">
      <dgm:prSet presAssocID="{34050677-4B85-4EC4-BB73-626D75903380}" presName="composite" presStyleCnt="0"/>
      <dgm:spPr/>
    </dgm:pt>
    <dgm:pt modelId="{8515E217-41C8-41CB-93D6-8329F741CC14}" type="pres">
      <dgm:prSet presAssocID="{34050677-4B85-4EC4-BB73-626D75903380}" presName="LShape" presStyleLbl="alignNode1" presStyleIdx="0" presStyleCnt="5"/>
      <dgm:spPr/>
    </dgm:pt>
    <dgm:pt modelId="{82389FE0-8BB1-4516-AFDE-9A4E7D9EA585}" type="pres">
      <dgm:prSet presAssocID="{34050677-4B85-4EC4-BB73-626D7590338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7EF8F-C499-4209-A083-1E0B4C635177}" type="pres">
      <dgm:prSet presAssocID="{34050677-4B85-4EC4-BB73-626D75903380}" presName="Triangle" presStyleLbl="alignNode1" presStyleIdx="1" presStyleCnt="5"/>
      <dgm:spPr/>
    </dgm:pt>
    <dgm:pt modelId="{2F18B520-B2EA-4276-AC80-D4E2283B169F}" type="pres">
      <dgm:prSet presAssocID="{7DE83D2C-C487-4802-9EEB-AA77D8A0086E}" presName="sibTrans" presStyleCnt="0"/>
      <dgm:spPr/>
    </dgm:pt>
    <dgm:pt modelId="{615875FD-7C46-4734-8E41-3A714B580C39}" type="pres">
      <dgm:prSet presAssocID="{7DE83D2C-C487-4802-9EEB-AA77D8A0086E}" presName="space" presStyleCnt="0"/>
      <dgm:spPr/>
    </dgm:pt>
    <dgm:pt modelId="{3A396837-DE47-4A2C-9C71-2E481FFA5566}" type="pres">
      <dgm:prSet presAssocID="{FCC85C52-AAF7-4797-9188-771B52C57197}" presName="composite" presStyleCnt="0"/>
      <dgm:spPr/>
    </dgm:pt>
    <dgm:pt modelId="{10DE1A86-B26C-4513-A500-6A92FC02F51F}" type="pres">
      <dgm:prSet presAssocID="{FCC85C52-AAF7-4797-9188-771B52C57197}" presName="LShape" presStyleLbl="alignNode1" presStyleIdx="2" presStyleCnt="5"/>
      <dgm:spPr/>
    </dgm:pt>
    <dgm:pt modelId="{A643AD0D-114A-4A64-993B-02EE92DD5599}" type="pres">
      <dgm:prSet presAssocID="{FCC85C52-AAF7-4797-9188-771B52C5719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9F48B5-9EAF-4C59-A597-5BE5DB3559A9}" type="pres">
      <dgm:prSet presAssocID="{FCC85C52-AAF7-4797-9188-771B52C57197}" presName="Triangle" presStyleLbl="alignNode1" presStyleIdx="3" presStyleCnt="5"/>
      <dgm:spPr/>
    </dgm:pt>
    <dgm:pt modelId="{2385C5D7-A8FD-4E8A-B814-99290477ABCE}" type="pres">
      <dgm:prSet presAssocID="{E903C6D6-3919-46B5-9DD5-76342A49C68C}" presName="sibTrans" presStyleCnt="0"/>
      <dgm:spPr/>
    </dgm:pt>
    <dgm:pt modelId="{9DC77A48-5922-4D2C-B1FD-FAA4CBE2A794}" type="pres">
      <dgm:prSet presAssocID="{E903C6D6-3919-46B5-9DD5-76342A49C68C}" presName="space" presStyleCnt="0"/>
      <dgm:spPr/>
    </dgm:pt>
    <dgm:pt modelId="{A054CA14-B4C6-4693-97BE-C78F77B72D1C}" type="pres">
      <dgm:prSet presAssocID="{B30117AC-0905-4A36-9D31-300B8248B612}" presName="composite" presStyleCnt="0"/>
      <dgm:spPr/>
    </dgm:pt>
    <dgm:pt modelId="{19F850ED-2C31-4C14-8F6B-08D617BCB918}" type="pres">
      <dgm:prSet presAssocID="{B30117AC-0905-4A36-9D31-300B8248B612}" presName="LShape" presStyleLbl="alignNode1" presStyleIdx="4" presStyleCnt="5"/>
      <dgm:spPr/>
    </dgm:pt>
    <dgm:pt modelId="{63FD2F6C-9E70-414A-B980-8BDBA3AB8F8E}" type="pres">
      <dgm:prSet presAssocID="{B30117AC-0905-4A36-9D31-300B8248B612}" presName="ParentText" presStyleLbl="revTx" presStyleIdx="2" presStyleCnt="3" custScaleX="128983" custLinFactNeighborX="17491" custLinFactNeighborY="6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B67CF8-2C96-4C22-B54A-D6FC5E771388}" type="presOf" srcId="{FCC85C52-AAF7-4797-9188-771B52C57197}" destId="{A643AD0D-114A-4A64-993B-02EE92DD5599}" srcOrd="0" destOrd="0" presId="urn:microsoft.com/office/officeart/2009/3/layout/StepUpProcess"/>
    <dgm:cxn modelId="{9B3A9239-8834-4060-A741-83CE28D54E2B}" type="presOf" srcId="{B30117AC-0905-4A36-9D31-300B8248B612}" destId="{63FD2F6C-9E70-414A-B980-8BDBA3AB8F8E}" srcOrd="0" destOrd="0" presId="urn:microsoft.com/office/officeart/2009/3/layout/StepUpProcess"/>
    <dgm:cxn modelId="{231B5CCD-1EB4-4E27-8589-261731F33F0C}" srcId="{B4FE8346-1D3B-49D5-9009-475E639C7B19}" destId="{34050677-4B85-4EC4-BB73-626D75903380}" srcOrd="0" destOrd="0" parTransId="{9FB4ADB7-36A2-405B-9A8A-9FF84E00A623}" sibTransId="{7DE83D2C-C487-4802-9EEB-AA77D8A0086E}"/>
    <dgm:cxn modelId="{244E728C-C2D8-40F2-9B4F-7E61B9906566}" srcId="{B4FE8346-1D3B-49D5-9009-475E639C7B19}" destId="{B30117AC-0905-4A36-9D31-300B8248B612}" srcOrd="2" destOrd="0" parTransId="{95A4AA51-2EA7-416F-8857-0238B1986C06}" sibTransId="{51193FEC-32EC-46CA-9A0A-D7D42C0E4C49}"/>
    <dgm:cxn modelId="{A9C31D3B-27AA-4717-B671-1838C9F7F75F}" type="presOf" srcId="{B4FE8346-1D3B-49D5-9009-475E639C7B19}" destId="{342D906D-7BBE-4B3B-B2C7-3BEDE86435B8}" srcOrd="0" destOrd="0" presId="urn:microsoft.com/office/officeart/2009/3/layout/StepUpProcess"/>
    <dgm:cxn modelId="{C823E311-6670-4979-A2A0-2A3058A0BB12}" type="presOf" srcId="{34050677-4B85-4EC4-BB73-626D75903380}" destId="{82389FE0-8BB1-4516-AFDE-9A4E7D9EA585}" srcOrd="0" destOrd="0" presId="urn:microsoft.com/office/officeart/2009/3/layout/StepUpProcess"/>
    <dgm:cxn modelId="{E1AEE790-4BF2-4899-9A45-8CF81A4E143C}" srcId="{B4FE8346-1D3B-49D5-9009-475E639C7B19}" destId="{FCC85C52-AAF7-4797-9188-771B52C57197}" srcOrd="1" destOrd="0" parTransId="{131518B3-FD8C-481E-B8C8-66EDDEF8D9F4}" sibTransId="{E903C6D6-3919-46B5-9DD5-76342A49C68C}"/>
    <dgm:cxn modelId="{C7B19A71-EAD5-4A04-8281-CD54831451AA}" type="presParOf" srcId="{342D906D-7BBE-4B3B-B2C7-3BEDE86435B8}" destId="{CE325281-511D-4649-88FE-14DA965CEF6B}" srcOrd="0" destOrd="0" presId="urn:microsoft.com/office/officeart/2009/3/layout/StepUpProcess"/>
    <dgm:cxn modelId="{67A0BB7F-2F88-45E9-A5A5-0A40E17F1D22}" type="presParOf" srcId="{CE325281-511D-4649-88FE-14DA965CEF6B}" destId="{8515E217-41C8-41CB-93D6-8329F741CC14}" srcOrd="0" destOrd="0" presId="urn:microsoft.com/office/officeart/2009/3/layout/StepUpProcess"/>
    <dgm:cxn modelId="{A585D65D-8AA9-4259-9E6D-DEBBA55B1FDF}" type="presParOf" srcId="{CE325281-511D-4649-88FE-14DA965CEF6B}" destId="{82389FE0-8BB1-4516-AFDE-9A4E7D9EA585}" srcOrd="1" destOrd="0" presId="urn:microsoft.com/office/officeart/2009/3/layout/StepUpProcess"/>
    <dgm:cxn modelId="{211DD926-92C9-4A17-B2A7-9CF045D90F50}" type="presParOf" srcId="{CE325281-511D-4649-88FE-14DA965CEF6B}" destId="{C407EF8F-C499-4209-A083-1E0B4C635177}" srcOrd="2" destOrd="0" presId="urn:microsoft.com/office/officeart/2009/3/layout/StepUpProcess"/>
    <dgm:cxn modelId="{2D552CCF-6268-4CAA-9760-C540A5A1CBDB}" type="presParOf" srcId="{342D906D-7BBE-4B3B-B2C7-3BEDE86435B8}" destId="{2F18B520-B2EA-4276-AC80-D4E2283B169F}" srcOrd="1" destOrd="0" presId="urn:microsoft.com/office/officeart/2009/3/layout/StepUpProcess"/>
    <dgm:cxn modelId="{82F3D0A1-4380-4AB2-9C09-FFD3FD17B6B1}" type="presParOf" srcId="{2F18B520-B2EA-4276-AC80-D4E2283B169F}" destId="{615875FD-7C46-4734-8E41-3A714B580C39}" srcOrd="0" destOrd="0" presId="urn:microsoft.com/office/officeart/2009/3/layout/StepUpProcess"/>
    <dgm:cxn modelId="{C7BAF5D9-C896-4363-9C3F-825B0806E6CE}" type="presParOf" srcId="{342D906D-7BBE-4B3B-B2C7-3BEDE86435B8}" destId="{3A396837-DE47-4A2C-9C71-2E481FFA5566}" srcOrd="2" destOrd="0" presId="urn:microsoft.com/office/officeart/2009/3/layout/StepUpProcess"/>
    <dgm:cxn modelId="{D06ECB0D-EF2F-4048-98B8-4223DED8FDC2}" type="presParOf" srcId="{3A396837-DE47-4A2C-9C71-2E481FFA5566}" destId="{10DE1A86-B26C-4513-A500-6A92FC02F51F}" srcOrd="0" destOrd="0" presId="urn:microsoft.com/office/officeart/2009/3/layout/StepUpProcess"/>
    <dgm:cxn modelId="{33748024-1DB3-4A9A-81FC-1439DCB66BC1}" type="presParOf" srcId="{3A396837-DE47-4A2C-9C71-2E481FFA5566}" destId="{A643AD0D-114A-4A64-993B-02EE92DD5599}" srcOrd="1" destOrd="0" presId="urn:microsoft.com/office/officeart/2009/3/layout/StepUpProcess"/>
    <dgm:cxn modelId="{B506B5F0-4D68-45B4-A1CB-26D3686517DA}" type="presParOf" srcId="{3A396837-DE47-4A2C-9C71-2E481FFA5566}" destId="{CF9F48B5-9EAF-4C59-A597-5BE5DB3559A9}" srcOrd="2" destOrd="0" presId="urn:microsoft.com/office/officeart/2009/3/layout/StepUpProcess"/>
    <dgm:cxn modelId="{DB9BB6DD-31B4-4D6E-9BC5-D841FFA5BF13}" type="presParOf" srcId="{342D906D-7BBE-4B3B-B2C7-3BEDE86435B8}" destId="{2385C5D7-A8FD-4E8A-B814-99290477ABCE}" srcOrd="3" destOrd="0" presId="urn:microsoft.com/office/officeart/2009/3/layout/StepUpProcess"/>
    <dgm:cxn modelId="{DD098981-360C-4CBF-BBEB-065F6D85A952}" type="presParOf" srcId="{2385C5D7-A8FD-4E8A-B814-99290477ABCE}" destId="{9DC77A48-5922-4D2C-B1FD-FAA4CBE2A794}" srcOrd="0" destOrd="0" presId="urn:microsoft.com/office/officeart/2009/3/layout/StepUpProcess"/>
    <dgm:cxn modelId="{5B0D2DE3-91BA-4C31-983F-9C7633136622}" type="presParOf" srcId="{342D906D-7BBE-4B3B-B2C7-3BEDE86435B8}" destId="{A054CA14-B4C6-4693-97BE-C78F77B72D1C}" srcOrd="4" destOrd="0" presId="urn:microsoft.com/office/officeart/2009/3/layout/StepUpProcess"/>
    <dgm:cxn modelId="{4D56FB46-07C7-4D91-8C90-CF689A4757E1}" type="presParOf" srcId="{A054CA14-B4C6-4693-97BE-C78F77B72D1C}" destId="{19F850ED-2C31-4C14-8F6B-08D617BCB918}" srcOrd="0" destOrd="0" presId="urn:microsoft.com/office/officeart/2009/3/layout/StepUpProcess"/>
    <dgm:cxn modelId="{D0797400-012C-4B8B-90EB-C499FEE97D57}" type="presParOf" srcId="{A054CA14-B4C6-4693-97BE-C78F77B72D1C}" destId="{63FD2F6C-9E70-414A-B980-8BDBA3AB8F8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5E217-41C8-41CB-93D6-8329F741CC14}">
      <dsp:nvSpPr>
        <dsp:cNvPr id="0" name=""/>
        <dsp:cNvSpPr/>
      </dsp:nvSpPr>
      <dsp:spPr>
        <a:xfrm rot="5400000">
          <a:off x="1759247" y="933109"/>
          <a:ext cx="1610118" cy="267920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89FE0-8BB1-4516-AFDE-9A4E7D9EA585}">
      <dsp:nvSpPr>
        <dsp:cNvPr id="0" name=""/>
        <dsp:cNvSpPr/>
      </dsp:nvSpPr>
      <dsp:spPr>
        <a:xfrm>
          <a:off x="1490478" y="1733613"/>
          <a:ext cx="2418798" cy="2120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>
              <a:latin typeface="Ligada 2.1 (Adrian M. C.)" panose="02000000000000000000" pitchFamily="50" charset="0"/>
            </a:rPr>
            <a:t>Observar video</a:t>
          </a:r>
          <a:r>
            <a:rPr lang="es-ES" sz="1400" b="1" kern="1200" dirty="0">
              <a:latin typeface="Ligada 2.1 (Adrian M. C.)" panose="02000000000000000000" pitchFamily="50" charset="0"/>
            </a:rPr>
            <a:t>.</a:t>
          </a:r>
        </a:p>
      </dsp:txBody>
      <dsp:txXfrm>
        <a:off x="1490478" y="1733613"/>
        <a:ext cx="2418798" cy="2120218"/>
      </dsp:txXfrm>
    </dsp:sp>
    <dsp:sp modelId="{C407EF8F-C499-4209-A083-1E0B4C635177}">
      <dsp:nvSpPr>
        <dsp:cNvPr id="0" name=""/>
        <dsp:cNvSpPr/>
      </dsp:nvSpPr>
      <dsp:spPr>
        <a:xfrm>
          <a:off x="3452900" y="735863"/>
          <a:ext cx="456377" cy="456377"/>
        </a:xfrm>
        <a:prstGeom prst="triangle">
          <a:avLst>
            <a:gd name="adj" fmla="val 100000"/>
          </a:avLst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12700" cap="flat" cmpd="sng" algn="ctr">
          <a:solidFill>
            <a:schemeClr val="accent2">
              <a:hueOff val="-209531"/>
              <a:satOff val="-2415"/>
              <a:lumOff val="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E1A86-B26C-4513-A500-6A92FC02F51F}">
      <dsp:nvSpPr>
        <dsp:cNvPr id="0" name=""/>
        <dsp:cNvSpPr/>
      </dsp:nvSpPr>
      <dsp:spPr>
        <a:xfrm rot="5400000">
          <a:off x="4720329" y="200387"/>
          <a:ext cx="1610118" cy="267920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2700" cap="flat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3AD0D-114A-4A64-993B-02EE92DD5599}">
      <dsp:nvSpPr>
        <dsp:cNvPr id="0" name=""/>
        <dsp:cNvSpPr/>
      </dsp:nvSpPr>
      <dsp:spPr>
        <a:xfrm>
          <a:off x="4451560" y="1000891"/>
          <a:ext cx="2418798" cy="2120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>
              <a:latin typeface="Ligada 2.1 (Adrian M. C.)" panose="02000000000000000000" pitchFamily="50" charset="0"/>
            </a:rPr>
            <a:t>Experimentar con la reflexión de la luz y completar </a:t>
          </a:r>
          <a:r>
            <a:rPr lang="es-ES" sz="2400" b="0" kern="1200" dirty="0" smtClean="0">
              <a:latin typeface="Ligada 2.1 (Adrian M. C.)" panose="02000000000000000000" pitchFamily="50" charset="0"/>
            </a:rPr>
            <a:t>en el cuaderno.</a:t>
          </a:r>
          <a:endParaRPr lang="es-ES" sz="2400" b="0" kern="1200" dirty="0">
            <a:latin typeface="Ligada 2.1 (Adrian M. C.)" panose="02000000000000000000" pitchFamily="50" charset="0"/>
          </a:endParaRPr>
        </a:p>
      </dsp:txBody>
      <dsp:txXfrm>
        <a:off x="4451560" y="1000891"/>
        <a:ext cx="2418798" cy="2120218"/>
      </dsp:txXfrm>
    </dsp:sp>
    <dsp:sp modelId="{CF9F48B5-9EAF-4C59-A597-5BE5DB3559A9}">
      <dsp:nvSpPr>
        <dsp:cNvPr id="0" name=""/>
        <dsp:cNvSpPr/>
      </dsp:nvSpPr>
      <dsp:spPr>
        <a:xfrm>
          <a:off x="6413981" y="3141"/>
          <a:ext cx="456377" cy="456377"/>
        </a:xfrm>
        <a:prstGeom prst="triangle">
          <a:avLst>
            <a:gd name="adj" fmla="val 100000"/>
          </a:avLst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12700" cap="flat" cmpd="sng" algn="ctr">
          <a:solidFill>
            <a:schemeClr val="accent2">
              <a:hueOff val="-628592"/>
              <a:satOff val="-7244"/>
              <a:lumOff val="1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850ED-2C31-4C14-8F6B-08D617BCB918}">
      <dsp:nvSpPr>
        <dsp:cNvPr id="0" name=""/>
        <dsp:cNvSpPr/>
      </dsp:nvSpPr>
      <dsp:spPr>
        <a:xfrm rot="5400000">
          <a:off x="7766158" y="-532335"/>
          <a:ext cx="1610118" cy="267920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D2F6C-9E70-414A-B980-8BDBA3AB8F8E}">
      <dsp:nvSpPr>
        <dsp:cNvPr id="0" name=""/>
        <dsp:cNvSpPr/>
      </dsp:nvSpPr>
      <dsp:spPr>
        <a:xfrm>
          <a:off x="7569941" y="281822"/>
          <a:ext cx="3119838" cy="2120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>
              <a:latin typeface="Ligada 2.1 (Adrian M. C.)" panose="02000000000000000000" pitchFamily="50" charset="0"/>
            </a:rPr>
            <a:t>Experimentar con la refracción de la luz y </a:t>
          </a:r>
          <a:r>
            <a:rPr lang="es-ES" sz="2400" b="0" kern="1200" dirty="0" smtClean="0">
              <a:latin typeface="Ligada 2.1 (Adrian M. C.)" panose="02000000000000000000" pitchFamily="50" charset="0"/>
            </a:rPr>
            <a:t>completar en el cuaderno</a:t>
          </a:r>
          <a:endParaRPr lang="es-ES" sz="2400" b="0" kern="1200" dirty="0">
            <a:latin typeface="Ligada 2.1 (Adrian M. C.)" panose="02000000000000000000" pitchFamily="50" charset="0"/>
          </a:endParaRPr>
        </a:p>
      </dsp:txBody>
      <dsp:txXfrm>
        <a:off x="7569941" y="281822"/>
        <a:ext cx="3119838" cy="212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5E217-41C8-41CB-93D6-8329F741CC14}">
      <dsp:nvSpPr>
        <dsp:cNvPr id="0" name=""/>
        <dsp:cNvSpPr/>
      </dsp:nvSpPr>
      <dsp:spPr>
        <a:xfrm rot="5400000">
          <a:off x="1759247" y="933109"/>
          <a:ext cx="1610118" cy="267920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89FE0-8BB1-4516-AFDE-9A4E7D9EA585}">
      <dsp:nvSpPr>
        <dsp:cNvPr id="0" name=""/>
        <dsp:cNvSpPr/>
      </dsp:nvSpPr>
      <dsp:spPr>
        <a:xfrm>
          <a:off x="1490478" y="1733613"/>
          <a:ext cx="2418798" cy="2120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>
              <a:latin typeface="Ligada 2.1 (Adrian M. C.)" panose="02000000000000000000" pitchFamily="50" charset="0"/>
            </a:rPr>
            <a:t>Observar video</a:t>
          </a:r>
          <a:r>
            <a:rPr lang="es-ES" sz="1400" b="1" kern="1200" dirty="0">
              <a:latin typeface="Ligada 2.1 (Adrian M. C.)" panose="02000000000000000000" pitchFamily="50" charset="0"/>
            </a:rPr>
            <a:t>.</a:t>
          </a:r>
        </a:p>
      </dsp:txBody>
      <dsp:txXfrm>
        <a:off x="1490478" y="1733613"/>
        <a:ext cx="2418798" cy="2120218"/>
      </dsp:txXfrm>
    </dsp:sp>
    <dsp:sp modelId="{C407EF8F-C499-4209-A083-1E0B4C635177}">
      <dsp:nvSpPr>
        <dsp:cNvPr id="0" name=""/>
        <dsp:cNvSpPr/>
      </dsp:nvSpPr>
      <dsp:spPr>
        <a:xfrm>
          <a:off x="3452900" y="735863"/>
          <a:ext cx="456377" cy="456377"/>
        </a:xfrm>
        <a:prstGeom prst="triangle">
          <a:avLst>
            <a:gd name="adj" fmla="val 100000"/>
          </a:avLst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12700" cap="flat" cmpd="sng" algn="ctr">
          <a:solidFill>
            <a:schemeClr val="accent2">
              <a:hueOff val="-209531"/>
              <a:satOff val="-2415"/>
              <a:lumOff val="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E1A86-B26C-4513-A500-6A92FC02F51F}">
      <dsp:nvSpPr>
        <dsp:cNvPr id="0" name=""/>
        <dsp:cNvSpPr/>
      </dsp:nvSpPr>
      <dsp:spPr>
        <a:xfrm rot="5400000">
          <a:off x="4720329" y="200387"/>
          <a:ext cx="1610118" cy="267920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2700" cap="flat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3AD0D-114A-4A64-993B-02EE92DD5599}">
      <dsp:nvSpPr>
        <dsp:cNvPr id="0" name=""/>
        <dsp:cNvSpPr/>
      </dsp:nvSpPr>
      <dsp:spPr>
        <a:xfrm>
          <a:off x="4451560" y="1000891"/>
          <a:ext cx="2418798" cy="2120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>
              <a:latin typeface="Ligada 2.1 (Adrian M. C.)" panose="02000000000000000000" pitchFamily="50" charset="0"/>
            </a:rPr>
            <a:t>Experimentar con la reflexión de la luz y completar </a:t>
          </a:r>
          <a:r>
            <a:rPr lang="es-ES" sz="2400" b="0" kern="1200" dirty="0" smtClean="0">
              <a:latin typeface="Ligada 2.1 (Adrian M. C.)" panose="02000000000000000000" pitchFamily="50" charset="0"/>
            </a:rPr>
            <a:t>en el cuaderno.</a:t>
          </a:r>
          <a:endParaRPr lang="es-ES" sz="2400" b="0" kern="1200" dirty="0">
            <a:latin typeface="Ligada 2.1 (Adrian M. C.)" panose="02000000000000000000" pitchFamily="50" charset="0"/>
          </a:endParaRPr>
        </a:p>
      </dsp:txBody>
      <dsp:txXfrm>
        <a:off x="4451560" y="1000891"/>
        <a:ext cx="2418798" cy="2120218"/>
      </dsp:txXfrm>
    </dsp:sp>
    <dsp:sp modelId="{CF9F48B5-9EAF-4C59-A597-5BE5DB3559A9}">
      <dsp:nvSpPr>
        <dsp:cNvPr id="0" name=""/>
        <dsp:cNvSpPr/>
      </dsp:nvSpPr>
      <dsp:spPr>
        <a:xfrm>
          <a:off x="6413981" y="3141"/>
          <a:ext cx="456377" cy="456377"/>
        </a:xfrm>
        <a:prstGeom prst="triangle">
          <a:avLst>
            <a:gd name="adj" fmla="val 100000"/>
          </a:avLst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12700" cap="flat" cmpd="sng" algn="ctr">
          <a:solidFill>
            <a:schemeClr val="accent2">
              <a:hueOff val="-628592"/>
              <a:satOff val="-7244"/>
              <a:lumOff val="1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850ED-2C31-4C14-8F6B-08D617BCB918}">
      <dsp:nvSpPr>
        <dsp:cNvPr id="0" name=""/>
        <dsp:cNvSpPr/>
      </dsp:nvSpPr>
      <dsp:spPr>
        <a:xfrm rot="5400000">
          <a:off x="7766158" y="-532335"/>
          <a:ext cx="1610118" cy="267920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D2F6C-9E70-414A-B980-8BDBA3AB8F8E}">
      <dsp:nvSpPr>
        <dsp:cNvPr id="0" name=""/>
        <dsp:cNvSpPr/>
      </dsp:nvSpPr>
      <dsp:spPr>
        <a:xfrm>
          <a:off x="7569941" y="281822"/>
          <a:ext cx="3119838" cy="2120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>
              <a:latin typeface="Ligada 2.1 (Adrian M. C.)" panose="02000000000000000000" pitchFamily="50" charset="0"/>
            </a:rPr>
            <a:t>Experimentar con la refracción de la luz y </a:t>
          </a:r>
          <a:r>
            <a:rPr lang="es-ES" sz="2400" b="0" kern="1200" dirty="0" smtClean="0">
              <a:latin typeface="Ligada 2.1 (Adrian M. C.)" panose="02000000000000000000" pitchFamily="50" charset="0"/>
            </a:rPr>
            <a:t>completar en el cuaderno</a:t>
          </a:r>
          <a:endParaRPr lang="es-ES" sz="2400" b="0" kern="1200" dirty="0">
            <a:latin typeface="Ligada 2.1 (Adrian M. C.)" panose="02000000000000000000" pitchFamily="50" charset="0"/>
          </a:endParaRPr>
        </a:p>
      </dsp:txBody>
      <dsp:txXfrm>
        <a:off x="7569941" y="281822"/>
        <a:ext cx="3119838" cy="212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04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6DB7-1D0C-4970-BEA9-10D7F139100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F25D-AAA3-45BC-822D-3458D80EEE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60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6DB7-1D0C-4970-BEA9-10D7F139100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F25D-AAA3-45BC-822D-3458D80EEE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69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6DB7-1D0C-4970-BEA9-10D7F139100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F25D-AAA3-45BC-822D-3458D80EEE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0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6DB7-1D0C-4970-BEA9-10D7F139100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F25D-AAA3-45BC-822D-3458D80EEE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588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6DB7-1D0C-4970-BEA9-10D7F139100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F25D-AAA3-45BC-822D-3458D80EEE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6DB7-1D0C-4970-BEA9-10D7F139100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F25D-AAA3-45BC-822D-3458D80EEE48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6DB7-1D0C-4970-BEA9-10D7F139100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F25D-AAA3-45BC-822D-3458D80EEE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80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6DB7-1D0C-4970-BEA9-10D7F139100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F25D-AAA3-45BC-822D-3458D80EEE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40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6DB7-1D0C-4970-BEA9-10D7F139100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F25D-AAA3-45BC-822D-3458D80EEE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79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6DB7-1D0C-4970-BEA9-10D7F139100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F25D-AAA3-45BC-822D-3458D80EEE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02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9C66DB7-1D0C-4970-BEA9-10D7F139100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794F25D-AAA3-45BC-822D-3458D80EEE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139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vi-PCDoTR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9997" y="102207"/>
            <a:ext cx="7683621" cy="4387908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C</a:t>
            </a:r>
            <a:r>
              <a:rPr lang="es-CL" b="1" dirty="0" smtClean="0">
                <a:solidFill>
                  <a:schemeClr val="tx1"/>
                </a:solidFill>
              </a:rPr>
              <a:t>iencias </a:t>
            </a:r>
            <a:r>
              <a:rPr lang="es-CL" b="1" dirty="0" smtClean="0">
                <a:solidFill>
                  <a:srgbClr val="FF0000"/>
                </a:solidFill>
              </a:rPr>
              <a:t>N</a:t>
            </a:r>
            <a:r>
              <a:rPr lang="es-CL" b="1" dirty="0" smtClean="0">
                <a:solidFill>
                  <a:schemeClr val="tx1"/>
                </a:solidFill>
              </a:rPr>
              <a:t>aturales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M</a:t>
            </a:r>
            <a:r>
              <a:rPr lang="es-CL" dirty="0"/>
              <a:t>aterial semanal 3°básico.</a:t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P</a:t>
            </a:r>
            <a:r>
              <a:rPr lang="es-CL" dirty="0"/>
              <a:t>rofesoras:</a:t>
            </a:r>
            <a:br>
              <a:rPr lang="es-CL" dirty="0"/>
            </a:br>
            <a:r>
              <a:rPr lang="es-CL" dirty="0"/>
              <a:t>-</a:t>
            </a:r>
            <a:r>
              <a:rPr lang="es-CL" dirty="0">
                <a:solidFill>
                  <a:srgbClr val="FF0000"/>
                </a:solidFill>
              </a:rPr>
              <a:t>M</a:t>
            </a:r>
            <a:r>
              <a:rPr lang="es-CL" dirty="0"/>
              <a:t>ichelle Cabello</a:t>
            </a:r>
            <a:br>
              <a:rPr lang="es-CL" dirty="0"/>
            </a:br>
            <a:r>
              <a:rPr lang="es-CL" dirty="0"/>
              <a:t>-</a:t>
            </a:r>
            <a:r>
              <a:rPr lang="es-CL" dirty="0">
                <a:solidFill>
                  <a:srgbClr val="FF0000"/>
                </a:solidFill>
              </a:rPr>
              <a:t>Y</a:t>
            </a:r>
            <a:r>
              <a:rPr lang="es-CL" dirty="0"/>
              <a:t>essenia Ibarra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C</a:t>
            </a:r>
            <a:r>
              <a:rPr lang="es-CL" dirty="0"/>
              <a:t>olegio </a:t>
            </a:r>
            <a:r>
              <a:rPr lang="es-CL" dirty="0">
                <a:solidFill>
                  <a:srgbClr val="FF0000"/>
                </a:solidFill>
              </a:rPr>
              <a:t>A</a:t>
            </a:r>
            <a:r>
              <a:rPr lang="es-CL" dirty="0"/>
              <a:t>urora de </a:t>
            </a:r>
            <a:r>
              <a:rPr lang="es-CL" dirty="0">
                <a:solidFill>
                  <a:srgbClr val="FF0000"/>
                </a:solidFill>
              </a:rPr>
              <a:t>Ch</a:t>
            </a:r>
            <a:r>
              <a:rPr lang="es-CL" dirty="0"/>
              <a:t>ile</a:t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R</a:t>
            </a:r>
            <a:r>
              <a:rPr lang="es-CL" dirty="0"/>
              <a:t>ancagua</a:t>
            </a:r>
          </a:p>
        </p:txBody>
      </p:sp>
    </p:spTree>
    <p:extLst>
      <p:ext uri="{BB962C8B-B14F-4D97-AF65-F5344CB8AC3E}">
        <p14:creationId xmlns:p14="http://schemas.microsoft.com/office/powerpoint/2010/main" val="23583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7982" y="182897"/>
            <a:ext cx="8076132" cy="1082674"/>
          </a:xfrm>
        </p:spPr>
        <p:txBody>
          <a:bodyPr/>
          <a:lstStyle/>
          <a:p>
            <a:r>
              <a:rPr lang="es-CL" b="1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b="1" dirty="0">
                <a:latin typeface="Ligada 2.1 (Adrian M. C.)" panose="02000000000000000000" pitchFamily="50" charset="0"/>
              </a:rPr>
              <a:t>ecreo </a:t>
            </a:r>
            <a:r>
              <a:rPr lang="es-CL" b="1" dirty="0" smtClean="0">
                <a:latin typeface="Ligada 2.1 (Adrian M. C.)" panose="02000000000000000000" pitchFamily="50" charset="0"/>
              </a:rPr>
              <a:t>mental</a:t>
            </a:r>
            <a:br>
              <a:rPr lang="es-CL" b="1" dirty="0" smtClean="0">
                <a:latin typeface="Ligada 2.1 (Adrian M. C.)" panose="02000000000000000000" pitchFamily="50" charset="0"/>
              </a:rPr>
            </a:br>
            <a:r>
              <a:rPr lang="es-CL" b="1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P</a:t>
            </a:r>
            <a:r>
              <a:rPr lang="es-CL" b="1" dirty="0" smtClean="0">
                <a:latin typeface="Ligada 2.1 (Adrian M. C.)" panose="02000000000000000000" pitchFamily="50" charset="0"/>
              </a:rPr>
              <a:t>ueden hacerlo en familia.</a:t>
            </a:r>
            <a:endParaRPr lang="es-CL" b="1" dirty="0">
              <a:latin typeface="Ligada 2.1 (Adrian M. C.)" panose="020000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0114" y="1590666"/>
            <a:ext cx="9144000" cy="347472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3170"/>
          <a:stretch/>
        </p:blipFill>
        <p:spPr>
          <a:xfrm>
            <a:off x="2128663" y="1265571"/>
            <a:ext cx="5688632" cy="5531242"/>
          </a:xfrm>
          <a:prstGeom prst="rect">
            <a:avLst/>
          </a:prstGeom>
        </p:spPr>
      </p:pic>
      <p:pic>
        <p:nvPicPr>
          <p:cNvPr id="6" name="Picture 2" descr="Ilustración de Dibujos Animados De Cerebro Con Preguntas Y Gafa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67" y="1590666"/>
            <a:ext cx="3093224" cy="309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2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20166" y="1485900"/>
            <a:ext cx="2843261" cy="415290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CL" sz="4800" b="1" dirty="0" smtClean="0"/>
              <a:t>¿Pudiste hacerlo?</a:t>
            </a:r>
            <a:endParaRPr lang="es-CL" sz="4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30072" cy="6755793"/>
          </a:xfrm>
          <a:prstGeom prst="rect">
            <a:avLst/>
          </a:prstGeom>
        </p:spPr>
      </p:pic>
      <p:pic>
        <p:nvPicPr>
          <p:cNvPr id="1026" name="Picture 2" descr="Profesora De Belleza Profesora De Belleza Hermosa Profesora Di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93" y="3106152"/>
            <a:ext cx="2706215" cy="27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/>
          <a:srcRect l="18641" t="24866" r="40584" b="27474"/>
          <a:stretch/>
        </p:blipFill>
        <p:spPr>
          <a:xfrm>
            <a:off x="678738" y="751818"/>
            <a:ext cx="11377264" cy="61629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21963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accent4">
                    <a:lumMod val="75000"/>
                  </a:schemeClr>
                </a:solidFill>
              </a:rPr>
              <a:t>ESCRIBE EN TU CUADERNO EL TITULO, LAS PREGUNTAS  Y LAS RESPUESTAS DE LO QUE ESTA MARCADO CON ROJO. TAMBIEN HAZ UN DIBUJO DE LA IMÁGEN QUE APARECE.</a:t>
            </a:r>
            <a:endParaRPr lang="es-CL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4768946" y="1233294"/>
            <a:ext cx="3516924" cy="172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678738" y="2568222"/>
            <a:ext cx="7662479" cy="714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/>
          <p:cNvSpPr/>
          <p:nvPr/>
        </p:nvSpPr>
        <p:spPr>
          <a:xfrm>
            <a:off x="937706" y="4485666"/>
            <a:ext cx="7662479" cy="714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04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3999" y="78910"/>
            <a:ext cx="10294961" cy="753603"/>
          </a:xfrm>
          <a:solidFill>
            <a:srgbClr val="FFC000"/>
          </a:solidFill>
        </p:spPr>
        <p:txBody>
          <a:bodyPr/>
          <a:lstStyle/>
          <a:p>
            <a:r>
              <a:rPr lang="es-CL" dirty="0" smtClean="0">
                <a:latin typeface="Ligada (Adrián M.C)" pitchFamily="50" charset="0"/>
              </a:rPr>
              <a:t>Revisemos si aprendiste. Responde en voz alta</a:t>
            </a:r>
            <a:endParaRPr lang="es-CL" dirty="0">
              <a:latin typeface="Ligada (Adrián M.C)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34" y="1037231"/>
            <a:ext cx="11832609" cy="445144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es-CL" sz="3600" dirty="0" smtClean="0">
              <a:latin typeface="Ligada (Adrián M.C)" pitchFamily="50" charset="0"/>
            </a:endParaRPr>
          </a:p>
          <a:p>
            <a:r>
              <a:rPr lang="es-CL" sz="3600" dirty="0" smtClean="0">
                <a:latin typeface="Ligada (Adrián M.C)" pitchFamily="50" charset="0"/>
              </a:rPr>
              <a:t>¿Qué propiedades de la luz aprendiste hoy?</a:t>
            </a:r>
          </a:p>
          <a:p>
            <a:r>
              <a:rPr lang="es-CL" sz="3600" dirty="0" smtClean="0">
                <a:latin typeface="Ligada (Adrián M.C)" pitchFamily="50" charset="0"/>
              </a:rPr>
              <a:t>A) reflexión y ampolleta</a:t>
            </a:r>
          </a:p>
          <a:p>
            <a:r>
              <a:rPr lang="es-CL" sz="3600" dirty="0" smtClean="0">
                <a:latin typeface="Ligada (Adrián M.C)" pitchFamily="50" charset="0"/>
              </a:rPr>
              <a:t>B) refracción y reflexión</a:t>
            </a:r>
          </a:p>
          <a:p>
            <a:r>
              <a:rPr lang="es-CL" sz="3600" dirty="0" smtClean="0">
                <a:latin typeface="Ligada (Adrián M.C)" pitchFamily="50" charset="0"/>
              </a:rPr>
              <a:t>C) La luz en el espejo.</a:t>
            </a:r>
            <a:endParaRPr lang="es-CL" sz="3600" dirty="0">
              <a:latin typeface="Ligada (Adrián M.C)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Ligada 2.1 (Adrian M. C.)" panose="02000000000000000000" pitchFamily="50" charset="0"/>
              </a:rPr>
              <a:t>Revisemos la si cumplimos con la ruta </a:t>
            </a:r>
            <a:r>
              <a:rPr lang="es-CL" b="1" dirty="0">
                <a:latin typeface="Ligada 2.1 (Adrian M. C.)" panose="02000000000000000000" pitchFamily="50" charset="0"/>
              </a:rPr>
              <a:t>de aprendizaje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586855" y="1447800"/>
          <a:ext cx="11491414" cy="385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muy bien | Emojis, Emojis para whatsapp y Emoticones de whatsap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670" y="4212119"/>
            <a:ext cx="3165334" cy="24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dirty="0" smtClean="0">
                <a:latin typeface="Ligada (Adrián M.C)" pitchFamily="50" charset="0"/>
              </a:rPr>
              <a:t>Observa el siguiente video</a:t>
            </a:r>
            <a:endParaRPr lang="es-CL" sz="5400" dirty="0">
              <a:latin typeface="Ligada (Adrián M.C)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8173" y="1554138"/>
            <a:ext cx="10281291" cy="4152901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00B050"/>
                </a:solidFill>
                <a:hlinkClick r:id="rId2"/>
              </a:rPr>
              <a:t>https://www.youtube.com/watch?v=vvi-PCDoTR0</a:t>
            </a:r>
            <a:endParaRPr lang="es-CL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b="1" dirty="0">
                <a:solidFill>
                  <a:srgbClr val="00B050"/>
                </a:solidFill>
                <a:latin typeface="Ligada 2.1 (Adrian M. C.)" panose="02000000000000000000" pitchFamily="50" charset="0"/>
              </a:rPr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5480" y="1844824"/>
            <a:ext cx="10441160" cy="3474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CL" sz="16600" b="1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  </a:t>
            </a:r>
            <a:r>
              <a:rPr lang="es-CL" sz="10500" b="1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D</a:t>
            </a:r>
            <a:r>
              <a:rPr lang="es-CL" sz="10500" b="1" dirty="0" smtClean="0">
                <a:latin typeface="Ligada 2.1 (Adrian M. C.)" panose="02000000000000000000" pitchFamily="50" charset="0"/>
              </a:rPr>
              <a:t>istinguir </a:t>
            </a:r>
            <a:r>
              <a:rPr lang="es-CL" sz="10500" b="1" dirty="0">
                <a:latin typeface="Ligada 2.1 (Adrian M. C.)" panose="02000000000000000000" pitchFamily="50" charset="0"/>
              </a:rPr>
              <a:t>las características de las propiedades de la luz: reflexión y refracción en una experimentación.</a:t>
            </a:r>
          </a:p>
        </p:txBody>
      </p:sp>
      <p:pic>
        <p:nvPicPr>
          <p:cNvPr id="1026" name="Picture 2" descr="Resultado de imagen para gato escribiendo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398" y="455374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694964" y="147419"/>
            <a:ext cx="633256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3">
                    <a:lumMod val="75000"/>
                  </a:schemeClr>
                </a:solidFill>
              </a:rPr>
              <a:t>ESCRIBE EL OBJETIVO EN TU CUADERNO DE CIENCIAS NATURALES</a:t>
            </a:r>
            <a:endParaRPr lang="es-CL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Ligada 2.1 (Adrian M. C.)" panose="02000000000000000000" pitchFamily="50" charset="0"/>
              </a:rPr>
              <a:t>Ruta de aprendizaje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012296"/>
              </p:ext>
            </p:extLst>
          </p:nvPr>
        </p:nvGraphicFramePr>
        <p:xfrm>
          <a:off x="586855" y="1447800"/>
          <a:ext cx="11491414" cy="385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691116" y="147419"/>
            <a:ext cx="533641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3">
                    <a:lumMod val="75000"/>
                  </a:schemeClr>
                </a:solidFill>
              </a:rPr>
              <a:t>SOLO LEE LA RUTA, NO LA ESCRIBAS.</a:t>
            </a:r>
            <a:endParaRPr lang="es-CL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486"/>
            <a:ext cx="12192000" cy="68425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endParaRPr lang="es-CL" sz="3300" dirty="0" smtClean="0">
              <a:solidFill>
                <a:srgbClr val="FF0000"/>
              </a:solidFill>
              <a:latin typeface="Ligada 2.1 (Adrian M. C.)" panose="02000000000000000000" pitchFamily="50" charset="0"/>
            </a:endParaRPr>
          </a:p>
          <a:p>
            <a:pPr marL="45720" indent="0">
              <a:buNone/>
            </a:pPr>
            <a:endParaRPr lang="es-CL" sz="3300" dirty="0">
              <a:solidFill>
                <a:srgbClr val="FF0000"/>
              </a:solidFill>
              <a:latin typeface="Ligada 2.1 (Adrian M. C.)" panose="02000000000000000000" pitchFamily="50" charset="0"/>
            </a:endParaRPr>
          </a:p>
          <a:p>
            <a:pPr marL="45720" indent="0">
              <a:buNone/>
            </a:pPr>
            <a:r>
              <a:rPr lang="es-CL" sz="3300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E</a:t>
            </a:r>
            <a:r>
              <a:rPr lang="es-CL" sz="3300" dirty="0" smtClean="0">
                <a:latin typeface="Ligada 2.1 (Adrian M. C.)" panose="02000000000000000000" pitchFamily="50" charset="0"/>
              </a:rPr>
              <a:t>s </a:t>
            </a:r>
            <a:r>
              <a:rPr lang="es-CL" sz="3300" dirty="0" smtClean="0">
                <a:latin typeface="Ligada 2.1 (Adrian M. C.)" panose="02000000000000000000" pitchFamily="50" charset="0"/>
              </a:rPr>
              <a:t>un fenómeno óptico básico en la naturaleza . </a:t>
            </a:r>
          </a:p>
          <a:p>
            <a:pPr algn="just"/>
            <a:r>
              <a:rPr lang="es-CL" sz="3300" b="1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L</a:t>
            </a:r>
            <a:r>
              <a:rPr lang="es-CL" sz="3300" dirty="0" smtClean="0">
                <a:latin typeface="Ligada 2.1 (Adrian M. C.)" panose="02000000000000000000" pitchFamily="50" charset="0"/>
              </a:rPr>
              <a:t>as leyes que rigen los fenómenos de reflexión y refracción de la luz fueron enunciadas por el astrónomo y matemático. W. </a:t>
            </a:r>
            <a:r>
              <a:rPr lang="es-CL" sz="3300" dirty="0" err="1" smtClean="0">
                <a:latin typeface="Ligada 2.1 (Adrian M. C.)" panose="02000000000000000000" pitchFamily="50" charset="0"/>
              </a:rPr>
              <a:t>Snel</a:t>
            </a:r>
            <a:r>
              <a:rPr lang="es-CL" sz="3300" dirty="0" smtClean="0">
                <a:latin typeface="Ligada 2.1 (Adrian M. C.)" panose="02000000000000000000" pitchFamily="50" charset="0"/>
              </a:rPr>
              <a:t>.</a:t>
            </a:r>
          </a:p>
          <a:p>
            <a:pPr algn="just"/>
            <a:r>
              <a:rPr lang="es-CL" sz="3300" b="1" dirty="0" smtClean="0">
                <a:solidFill>
                  <a:srgbClr val="00B050"/>
                </a:solidFill>
                <a:latin typeface="Ligada 2.1 (Adrian M. C.)" panose="02000000000000000000" pitchFamily="50" charset="0"/>
              </a:rPr>
              <a:t>La Reflexión</a:t>
            </a:r>
            <a:r>
              <a:rPr lang="es-CL" sz="3300" dirty="0" smtClean="0">
                <a:latin typeface="Ligada 2.1 (Adrian M. C.)" panose="02000000000000000000" pitchFamily="50" charset="0"/>
              </a:rPr>
              <a:t>:  al entrar en contacto con la superficie de separación entre dos medios cambiantes, regresa al punto donde se originó.</a:t>
            </a:r>
          </a:p>
          <a:p>
            <a:pPr algn="just"/>
            <a:r>
              <a:rPr lang="es-CL" sz="3300" dirty="0" smtClean="0">
                <a:latin typeface="Ligada 2.1 (Adrian M. C.)" panose="02000000000000000000" pitchFamily="50" charset="0"/>
              </a:rPr>
              <a:t>Ejemplo: La LUZ, en donde las imágenes se reflejan en un espejo, agua o suelo brillante.</a:t>
            </a:r>
          </a:p>
          <a:p>
            <a:pPr algn="just"/>
            <a:r>
              <a:rPr lang="es-CL" sz="3300" b="1" dirty="0" smtClean="0">
                <a:solidFill>
                  <a:srgbClr val="00B050"/>
                </a:solidFill>
                <a:latin typeface="Ligada 2.1 (Adrian M. C.)" panose="02000000000000000000" pitchFamily="50" charset="0"/>
              </a:rPr>
              <a:t>La Refracción:  </a:t>
            </a:r>
            <a:r>
              <a:rPr lang="es-CL" sz="3300" dirty="0" smtClean="0">
                <a:latin typeface="Ligada 2.1 (Adrian M. C.)" panose="02000000000000000000" pitchFamily="50" charset="0"/>
              </a:rPr>
              <a:t>es el cambio de dirección y velocidad que experimenta una onda al pasar de un medio a otro con distinto índice refractivo. Solo se produce si la onda choca de forma diagonal sobre la superficie de separación</a:t>
            </a:r>
            <a:r>
              <a:rPr lang="es-CL" sz="2500" dirty="0" smtClean="0">
                <a:latin typeface="Ligada 2.1 (Adrian M. C.)" panose="02000000000000000000" pitchFamily="50" charset="0"/>
              </a:rPr>
              <a:t>.</a:t>
            </a:r>
            <a:endParaRPr lang="en-US" sz="2500" dirty="0">
              <a:latin typeface="Ligada 2.1 (Adrian M. C.)" panose="02000000000000000000" pitchFamily="50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486"/>
            <a:ext cx="9829800" cy="7724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CL" sz="3200" b="1" u="sng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sz="3200" b="1" u="sng" dirty="0" smtClean="0">
                <a:latin typeface="Ligada 2.1 (Adrian M. C.)" panose="02000000000000000000" pitchFamily="50" charset="0"/>
              </a:rPr>
              <a:t>eflexión y </a:t>
            </a:r>
            <a:r>
              <a:rPr lang="es-CL" sz="3200" b="1" u="sng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sz="3200" b="1" u="sng" dirty="0" smtClean="0">
                <a:latin typeface="Ligada 2.1 (Adrian M. C.)" panose="02000000000000000000" pitchFamily="50" charset="0"/>
              </a:rPr>
              <a:t>efracción</a:t>
            </a:r>
            <a:endParaRPr lang="en-US" sz="3200" b="1" u="sng" dirty="0">
              <a:latin typeface="Ligada 2.1 (Adrian M. C.)" panose="02000000000000000000" pitchFamily="50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55590" y="0"/>
            <a:ext cx="533641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accent3">
                    <a:lumMod val="75000"/>
                  </a:schemeClr>
                </a:solidFill>
              </a:rPr>
              <a:t> LEE Y ESCRIBE SOLO EL CONCEPTO DE REFLEXION Y REFRACCION EN TU CUADERNO</a:t>
            </a:r>
            <a:endParaRPr lang="es-CL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61" y="78910"/>
            <a:ext cx="11498807" cy="667673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74507" y="883229"/>
            <a:ext cx="39232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SOLO HAZ LA EXPERIMENTACIÓN</a:t>
            </a:r>
          </a:p>
          <a:p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 NO ESCRIBAS EN TU CUADERNO</a:t>
            </a:r>
            <a:r>
              <a:rPr lang="es-CL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endParaRPr lang="es-C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931987" y="1687548"/>
            <a:ext cx="356578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accent4">
                    <a:lumMod val="75000"/>
                  </a:schemeClr>
                </a:solidFill>
              </a:rPr>
              <a:t>RESPONDE A LAS PREGUNTAS EN FORMA ORAL</a:t>
            </a:r>
            <a:endParaRPr lang="es-C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2" y="766194"/>
            <a:ext cx="11236138" cy="54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12" y="-1"/>
            <a:ext cx="8762561" cy="68580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47349" y="291020"/>
            <a:ext cx="504465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accent4">
                    <a:lumMod val="75000"/>
                  </a:schemeClr>
                </a:solidFill>
              </a:rPr>
              <a:t>DIBUJA Y ESCRIBE LAS RESPUESTAS </a:t>
            </a:r>
          </a:p>
          <a:p>
            <a:r>
              <a:rPr lang="es-CL" sz="2400" dirty="0" smtClean="0">
                <a:solidFill>
                  <a:schemeClr val="accent4">
                    <a:lumMod val="75000"/>
                  </a:schemeClr>
                </a:solidFill>
              </a:rPr>
              <a:t>EN TU CUADERNO DE CIENCIAS</a:t>
            </a:r>
            <a:endParaRPr lang="es-C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" y="1243959"/>
            <a:ext cx="10838657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7307967" y="292103"/>
            <a:ext cx="420704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accent4">
                    <a:lumMod val="75000"/>
                  </a:schemeClr>
                </a:solidFill>
              </a:rPr>
              <a:t>ESCRÍBELO EN TU CUADERNO</a:t>
            </a:r>
            <a:endParaRPr lang="es-C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1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931120EE-82E9-4871-B503-83DBBE57AD4A}" vid="{31DBB9B6-E74B-4B34-BA60-B5D70CAAE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246</TotalTime>
  <Words>354</Words>
  <Application>Microsoft Office PowerPoint</Application>
  <PresentationFormat>Panorámica</PresentationFormat>
  <Paragraphs>39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Cambria</vt:lpstr>
      <vt:lpstr>Ligada (Adrián M.C)</vt:lpstr>
      <vt:lpstr>Ligada 2.1 (Adrian M. C.)</vt:lpstr>
      <vt:lpstr>Tema1</vt:lpstr>
      <vt:lpstr>Presentación de PowerPoint</vt:lpstr>
      <vt:lpstr>Observa el siguiente video</vt:lpstr>
      <vt:lpstr>Objetivo</vt:lpstr>
      <vt:lpstr>Ruta de aprendizaje</vt:lpstr>
      <vt:lpstr>Reflexión y Refracción</vt:lpstr>
      <vt:lpstr>Presentación de PowerPoint</vt:lpstr>
      <vt:lpstr>Presentación de PowerPoint</vt:lpstr>
      <vt:lpstr>Presentación de PowerPoint</vt:lpstr>
      <vt:lpstr>Presentación de PowerPoint</vt:lpstr>
      <vt:lpstr>Recreo mental Pueden hacerlo en familia.</vt:lpstr>
      <vt:lpstr>Presentación de PowerPoint</vt:lpstr>
      <vt:lpstr>Presentación de PowerPoint</vt:lpstr>
      <vt:lpstr>Revisemos si aprendiste. Responde en voz alta</vt:lpstr>
      <vt:lpstr>Revisemos la si cumplimos con la ruta de aprendizaje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Michelle Vanessa Cabello Fernandez</dc:creator>
  <cp:lastModifiedBy>Michelle Vanessa Cabello Fernandez</cp:lastModifiedBy>
  <cp:revision>26</cp:revision>
  <dcterms:created xsi:type="dcterms:W3CDTF">2020-03-27T16:39:25Z</dcterms:created>
  <dcterms:modified xsi:type="dcterms:W3CDTF">2020-04-08T05:20:32Z</dcterms:modified>
</cp:coreProperties>
</file>