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61" r:id="rId4"/>
    <p:sldId id="265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4F3"/>
    <a:srgbClr val="FFCCFF"/>
    <a:srgbClr val="008E40"/>
    <a:srgbClr val="3AB6FE"/>
    <a:srgbClr val="FF2525"/>
    <a:srgbClr val="FA5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DD32-83BF-4D62-8861-5375104C8E6C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2190A-4507-4F1D-83C3-067253A262D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2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190A-4507-4F1D-83C3-067253A262D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18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88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72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87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0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2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0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7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7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6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B711-DD65-4C66-9375-52C6F1380620}" type="datetimeFigureOut">
              <a:rPr lang="es-ES" smtClean="0"/>
              <a:pPr/>
              <a:t>03/12/2020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256C-DC8A-4116-AF27-9AF6C66A21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8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4173433"/>
            <a:ext cx="7772400" cy="1071570"/>
          </a:xfrm>
        </p:spPr>
        <p:txBody>
          <a:bodyPr>
            <a:noAutofit/>
          </a:bodyPr>
          <a:lstStyle/>
          <a:p>
            <a:pPr algn="ctr"/>
            <a:r>
              <a:rPr lang="es-ES" sz="96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Regalo Lector</a:t>
            </a:r>
          </a:p>
        </p:txBody>
      </p:sp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9306"/>
            <a:ext cx="2539694" cy="928694"/>
          </a:xfrm>
          <a:prstGeom prst="rect">
            <a:avLst/>
          </a:prstGeom>
        </p:spPr>
      </p:pic>
      <p:pic>
        <p:nvPicPr>
          <p:cNvPr id="7" name="6 Imagen" descr="logocra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0" y="5780787"/>
            <a:ext cx="1071570" cy="1071570"/>
          </a:xfrm>
          <a:prstGeom prst="rect">
            <a:avLst/>
          </a:prstGeom>
        </p:spPr>
      </p:pic>
      <p:sp>
        <p:nvSpPr>
          <p:cNvPr id="11266" name="AutoShape 2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PLANNER Y CALENDARIO AGOSTO 2019 (DESCARGABLE) – MOI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827584" y="4890784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anose="020B0903060703020204" pitchFamily="34" charset="0"/>
                <a:ea typeface="+mj-ea"/>
                <a:cs typeface="+mj-cs"/>
              </a:rPr>
              <a:t>A cargo de Claudia Kaempfe y Carolina</a:t>
            </a:r>
            <a:r>
              <a:rPr kumimoji="0" lang="es-E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anose="020B0903060703020204" pitchFamily="34" charset="0"/>
                <a:ea typeface="+mj-ea"/>
                <a:cs typeface="+mj-cs"/>
              </a:rPr>
              <a:t> Vargas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itannic Bold" panose="020B0903060703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Descarga: Calendario Diciembre 2015 | IlustraId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38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4000" dirty="0">
              <a:latin typeface="Elephant" pitchFamily="18" charset="0"/>
            </a:endParaRPr>
          </a:p>
          <a:p>
            <a:pPr>
              <a:buNone/>
            </a:pPr>
            <a:r>
              <a:rPr lang="es-ES" sz="4000" dirty="0">
                <a:latin typeface="Britannic Bold" panose="020B0903060703020204" pitchFamily="34" charset="0"/>
              </a:rPr>
              <a:t>Fecha:	</a:t>
            </a:r>
            <a:r>
              <a:rPr lang="es-ES" sz="4000" dirty="0" smtClean="0">
                <a:latin typeface="Britannic Bold" panose="020B0903060703020204" pitchFamily="34" charset="0"/>
              </a:rPr>
              <a:t>7 al 11 de diciembre </a:t>
            </a:r>
          </a:p>
          <a:p>
            <a:pPr>
              <a:buNone/>
            </a:pPr>
            <a:endParaRPr lang="es-ES" sz="4000" dirty="0" smtClean="0">
              <a:latin typeface="Britannic Bold" panose="020B0903060703020204" pitchFamily="34" charset="0"/>
            </a:endParaRPr>
          </a:p>
          <a:p>
            <a:pPr>
              <a:buNone/>
            </a:pPr>
            <a:r>
              <a:rPr lang="es-ES" sz="4000" dirty="0" smtClean="0">
                <a:latin typeface="Britannic Bold" panose="020B0903060703020204" pitchFamily="34" charset="0"/>
              </a:rPr>
              <a:t>Dirigido </a:t>
            </a:r>
            <a:r>
              <a:rPr lang="es-ES" sz="4000" dirty="0">
                <a:latin typeface="Britannic Bold" panose="020B0903060703020204" pitchFamily="34" charset="0"/>
              </a:rPr>
              <a:t>a :	</a:t>
            </a:r>
            <a:r>
              <a:rPr lang="es-ES" sz="4000" dirty="0" smtClean="0">
                <a:latin typeface="Britannic Bold" panose="020B0903060703020204" pitchFamily="34" charset="0"/>
              </a:rPr>
              <a:t>1° y 2°básico</a:t>
            </a:r>
            <a:r>
              <a:rPr lang="es-ES" sz="4000" dirty="0">
                <a:latin typeface="Britannic Bold" panose="020B0903060703020204" pitchFamily="34" charset="0"/>
              </a:rPr>
              <a:t/>
            </a:r>
            <a:br>
              <a:rPr lang="es-ES" sz="4000" dirty="0">
                <a:latin typeface="Britannic Bold" panose="020B0903060703020204" pitchFamily="34" charset="0"/>
              </a:rPr>
            </a:br>
            <a:endParaRPr lang="es-ES" sz="4000" dirty="0">
              <a:latin typeface="Britannic Bold" panose="020B0903060703020204" pitchFamily="34" charset="0"/>
            </a:endParaRPr>
          </a:p>
          <a:p>
            <a:pPr>
              <a:buNone/>
            </a:pPr>
            <a:r>
              <a:rPr lang="es-ES" sz="4000" dirty="0">
                <a:latin typeface="Britannic Bold" panose="020B0903060703020204" pitchFamily="34" charset="0"/>
              </a:rPr>
              <a:t>Objetivo: </a:t>
            </a:r>
            <a:r>
              <a:rPr lang="es-ES" sz="4000" dirty="0" smtClean="0">
                <a:latin typeface="Britannic Bold" panose="020B0903060703020204" pitchFamily="34" charset="0"/>
              </a:rPr>
              <a:t>Comprender </a:t>
            </a:r>
            <a:r>
              <a:rPr lang="es-ES" sz="4000" dirty="0">
                <a:latin typeface="Britannic Bold" panose="020B0903060703020204" pitchFamily="34" charset="0"/>
              </a:rPr>
              <a:t>textos literarios 			</a:t>
            </a:r>
            <a:r>
              <a:rPr lang="es-ES" sz="4000" dirty="0" smtClean="0">
                <a:latin typeface="Britannic Bold" panose="020B0903060703020204" pitchFamily="34" charset="0"/>
              </a:rPr>
              <a:t>	a </a:t>
            </a:r>
            <a:r>
              <a:rPr lang="es-ES" sz="4000" dirty="0">
                <a:latin typeface="Britannic Bold" panose="020B0903060703020204" pitchFamily="34" charset="0"/>
              </a:rPr>
              <a:t>partir de la escucha atenta 			</a:t>
            </a:r>
            <a:r>
              <a:rPr lang="es-ES" sz="4000" dirty="0" smtClean="0">
                <a:latin typeface="Britannic Bold" panose="020B0903060703020204" pitchFamily="34" charset="0"/>
              </a:rPr>
              <a:t>	y </a:t>
            </a:r>
            <a:r>
              <a:rPr lang="es-ES" sz="4000" dirty="0">
                <a:latin typeface="Britannic Bold" panose="020B0903060703020204" pitchFamily="34" charset="0"/>
              </a:rPr>
              <a:t>formular una opinión de lo 			</a:t>
            </a:r>
            <a:r>
              <a:rPr lang="es-ES" sz="4000" dirty="0" smtClean="0">
                <a:latin typeface="Britannic Bold" panose="020B0903060703020204" pitchFamily="34" charset="0"/>
              </a:rPr>
              <a:t>	leído</a:t>
            </a:r>
            <a:r>
              <a:rPr lang="es-ES" sz="4000" dirty="0">
                <a:latin typeface="Britannic Bold" panose="020B0903060703020204" pitchFamily="34" charset="0"/>
              </a:rPr>
              <a:t>.</a:t>
            </a:r>
            <a:endParaRPr lang="es-ES" sz="4000" dirty="0">
              <a:latin typeface="Cookie" pitchFamily="2" charset="0"/>
            </a:endParaRPr>
          </a:p>
          <a:p>
            <a:pPr>
              <a:buNone/>
            </a:pPr>
            <a:r>
              <a:rPr lang="es-ES" dirty="0">
                <a:latin typeface="Cookie" pitchFamily="2" charset="0"/>
              </a:rPr>
              <a:t>		</a:t>
            </a:r>
          </a:p>
          <a:p>
            <a:pPr>
              <a:buNone/>
            </a:pPr>
            <a:r>
              <a:rPr lang="es-ES" dirty="0">
                <a:latin typeface="Cookie" pitchFamily="2" charset="0"/>
              </a:rPr>
              <a:t>			</a:t>
            </a:r>
            <a:endParaRPr lang="es-ES" sz="3600" dirty="0">
              <a:latin typeface="Cookie" pitchFamily="2" charset="0"/>
            </a:endParaRPr>
          </a:p>
        </p:txBody>
      </p:sp>
      <p:pic>
        <p:nvPicPr>
          <p:cNvPr id="2" name="8 Imagen" descr="clase.png">
            <a:extLst>
              <a:ext uri="{FF2B5EF4-FFF2-40B4-BE49-F238E27FC236}">
                <a16:creationId xmlns="" xmlns:a16="http://schemas.microsoft.com/office/drawing/2014/main" id="{00A3401C-66A4-45C4-A418-7356C0BA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066" y="5337237"/>
            <a:ext cx="2921934" cy="148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785926"/>
          </a:xfrm>
        </p:spPr>
        <p:txBody>
          <a:bodyPr>
            <a:normAutofit/>
          </a:bodyPr>
          <a:lstStyle/>
          <a:p>
            <a:r>
              <a:rPr lang="es-ES" sz="6600" b="1" u="sng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ritannic Bold" panose="020B0903060703020204" pitchFamily="34" charset="0"/>
              </a:rPr>
              <a:t>Ruta de aprendizaje</a:t>
            </a:r>
            <a:r>
              <a:rPr lang="es-ES" sz="5400" u="sng" dirty="0">
                <a:solidFill>
                  <a:schemeClr val="accent1"/>
                </a:solidFill>
                <a:latin typeface="Britannic Bold" panose="020B0903060703020204" pitchFamily="34" charset="0"/>
              </a:rPr>
              <a:t/>
            </a:r>
            <a:br>
              <a:rPr lang="es-ES" sz="5400" u="sng" dirty="0">
                <a:solidFill>
                  <a:schemeClr val="accent1"/>
                </a:solidFill>
                <a:latin typeface="Britannic Bold" panose="020B0903060703020204" pitchFamily="34" charset="0"/>
              </a:rPr>
            </a:br>
            <a:endParaRPr lang="es-ES" sz="5400" u="sng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040560"/>
          </a:xfrm>
        </p:spPr>
        <p:txBody>
          <a:bodyPr>
            <a:normAutofit/>
          </a:bodyPr>
          <a:lstStyle/>
          <a:p>
            <a:endParaRPr lang="es-ES" sz="36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200" dirty="0">
                <a:solidFill>
                  <a:schemeClr val="tx1"/>
                </a:solidFill>
                <a:latin typeface="Britannic Bold" panose="020B0903060703020204" pitchFamily="34" charset="0"/>
              </a:rPr>
              <a:t>Escuchar con atención el cuento </a:t>
            </a:r>
            <a:br>
              <a:rPr lang="es-ES" sz="3200" dirty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“</a:t>
            </a:r>
            <a:r>
              <a:rPr lang="es-ES" sz="3200" dirty="0" smtClean="0">
                <a:latin typeface="Britannic Bold" panose="020B0903060703020204" pitchFamily="34" charset="0"/>
              </a:rPr>
              <a:t>El regalo perdido de Papá Noel</a:t>
            </a:r>
            <a:r>
              <a:rPr lang="es-ES" sz="3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”</a:t>
            </a:r>
            <a:r>
              <a:rPr lang="es-ES" sz="3200" dirty="0">
                <a:solidFill>
                  <a:schemeClr val="tx1"/>
                </a:solidFill>
                <a:latin typeface="Britannic Bold" panose="020B0903060703020204" pitchFamily="34" charset="0"/>
              </a:rPr>
              <a:t/>
            </a:r>
            <a:br>
              <a:rPr lang="es-ES" sz="3200" dirty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endParaRPr lang="es-ES" sz="32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200" dirty="0">
                <a:solidFill>
                  <a:schemeClr val="tx1"/>
                </a:solidFill>
                <a:latin typeface="Britannic Bold" panose="020B0903060703020204" pitchFamily="34" charset="0"/>
              </a:rPr>
              <a:t>Desarrollar actividad para evaluar lo aprendido</a:t>
            </a:r>
            <a:r>
              <a:rPr lang="es-ES" sz="3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.</a:t>
            </a:r>
            <a:br>
              <a:rPr lang="es-ES" sz="3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endParaRPr lang="es-ES" sz="3200" dirty="0" smtClean="0">
              <a:latin typeface="Britannic Bold" panose="020B0903060703020204" pitchFamily="34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s-ES" sz="3200" dirty="0" smtClean="0">
                <a:latin typeface="Britannic Bold" panose="020B0903060703020204" pitchFamily="34" charset="0"/>
              </a:rPr>
              <a:t>Para esta clase necesitaras</a:t>
            </a:r>
            <a:r>
              <a:rPr lang="es-ES" sz="3200" dirty="0" smtClean="0">
                <a:latin typeface="Britannic Bold" panose="020B0903060703020204" pitchFamily="34" charset="0"/>
              </a:rPr>
              <a:t>:</a:t>
            </a:r>
          </a:p>
          <a:p>
            <a:r>
              <a:rPr lang="es-ES" sz="3200" dirty="0" smtClean="0">
                <a:latin typeface="Britannic Bold" panose="020B0903060703020204" pitchFamily="34" charset="0"/>
              </a:rPr>
              <a:t>Hojas de color, lápices, tijeras y pegamento.</a:t>
            </a:r>
            <a:endParaRPr lang="es-ES" sz="3200" dirty="0" smtClean="0">
              <a:latin typeface="Britannic Bold" panose="020B0903060703020204" pitchFamily="34" charset="0"/>
            </a:endParaRPr>
          </a:p>
          <a:p>
            <a:endParaRPr lang="es-ES" sz="32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14338" name="AutoShape 2" descr="micrófono apagado - Iconos gratis de herramientas y utensil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cl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476450"/>
            <a:ext cx="3287485" cy="137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AutoShape 4" descr="Lápices Del Color En Una Hoja En Blanco Imagen de archivo - Imag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2" name="AutoShape 8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4" name="AutoShape 10" descr="Filas De Lápices De Colores Sobre Una Hoja De Cuaderno Ajust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6" name="AutoShape 12" descr="Fila De Lápices De Colores En Una Hoja De Cuaderno Forrado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Ideas que funcionan para tus concursos de Nav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95536" y="2205588"/>
            <a:ext cx="3168352" cy="2446824"/>
          </a:xfrm>
          <a:prstGeom prst="rect">
            <a:avLst/>
          </a:prstGeom>
          <a:solidFill>
            <a:srgbClr val="E9F4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700" b="1" dirty="0" smtClean="0"/>
              <a:t>Esta navidad será diferente para muchos.</a:t>
            </a:r>
          </a:p>
          <a:p>
            <a:pPr algn="ctr"/>
            <a:r>
              <a:rPr lang="es-CL" sz="1700" b="1" dirty="0" smtClean="0"/>
              <a:t>Hay familias que están lejos, otros han perdido algún familiar, algunos lo pasarán solos.</a:t>
            </a:r>
          </a:p>
          <a:p>
            <a:pPr algn="ctr"/>
            <a:r>
              <a:rPr lang="es-CL" sz="1700" b="1" dirty="0" smtClean="0"/>
              <a:t>Por eso, lo más importante esta navidad es agradecer lo que tenemos y dar amor, que es el mejor regalo.</a:t>
            </a:r>
          </a:p>
        </p:txBody>
      </p:sp>
    </p:spTree>
    <p:extLst>
      <p:ext uri="{BB962C8B-B14F-4D97-AF65-F5344CB8AC3E}">
        <p14:creationId xmlns:p14="http://schemas.microsoft.com/office/powerpoint/2010/main" val="375602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755576" y="188640"/>
            <a:ext cx="7772400" cy="12687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u="sng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Hora del cuento</a:t>
            </a:r>
            <a:endParaRPr lang="es-ES" sz="6000" u="sng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14" y="1268760"/>
            <a:ext cx="5725324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785786" y="0"/>
            <a:ext cx="7772400" cy="17859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u="sng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Actividad</a:t>
            </a:r>
            <a:endParaRPr lang="es-ES" sz="5400" u="sng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4 Título"/>
          <p:cNvSpPr txBox="1">
            <a:spLocks/>
          </p:cNvSpPr>
          <p:nvPr/>
        </p:nvSpPr>
        <p:spPr>
          <a:xfrm>
            <a:off x="0" y="980728"/>
            <a:ext cx="9138533" cy="26721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800" dirty="0" smtClean="0">
              <a:latin typeface="Britannic Bold" panose="020B0903060703020204" pitchFamily="34" charset="0"/>
            </a:endParaRPr>
          </a:p>
        </p:txBody>
      </p:sp>
      <p:sp>
        <p:nvSpPr>
          <p:cNvPr id="5" name="5 Subtítulo"/>
          <p:cNvSpPr txBox="1">
            <a:spLocks/>
          </p:cNvSpPr>
          <p:nvPr/>
        </p:nvSpPr>
        <p:spPr>
          <a:xfrm>
            <a:off x="0" y="908720"/>
            <a:ext cx="8715404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sz="3600" dirty="0" smtClean="0">
              <a:latin typeface="Britannic Bold" panose="020B0903060703020204" pitchFamily="34" charset="0"/>
            </a:endParaRPr>
          </a:p>
        </p:txBody>
      </p:sp>
      <p:sp>
        <p:nvSpPr>
          <p:cNvPr id="7" name="5 Subtítulo"/>
          <p:cNvSpPr txBox="1">
            <a:spLocks/>
          </p:cNvSpPr>
          <p:nvPr/>
        </p:nvSpPr>
        <p:spPr>
          <a:xfrm>
            <a:off x="152400" y="1061120"/>
            <a:ext cx="8715404" cy="323197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dirty="0" smtClean="0">
                <a:latin typeface="Britannic Bold" panose="020B0903060703020204" pitchFamily="34" charset="0"/>
              </a:rPr>
              <a:t>Recuerda escribir fecha y título </a:t>
            </a:r>
            <a:br>
              <a:rPr lang="es-ES" sz="2800" dirty="0" smtClean="0">
                <a:latin typeface="Britannic Bold" panose="020B0903060703020204" pitchFamily="34" charset="0"/>
              </a:rPr>
            </a:br>
            <a:r>
              <a:rPr lang="es-ES" sz="2800" dirty="0" smtClean="0">
                <a:latin typeface="Britannic Bold" panose="020B0903060703020204" pitchFamily="34" charset="0"/>
              </a:rPr>
              <a:t>“Regalo lector</a:t>
            </a:r>
            <a:r>
              <a:rPr lang="es-ES" sz="2800" dirty="0" smtClean="0">
                <a:latin typeface="Britannic Bold" panose="020B0903060703020204" pitchFamily="34" charset="0"/>
              </a:rPr>
              <a:t>”</a:t>
            </a:r>
            <a:r>
              <a:rPr lang="es-ES" sz="2800" dirty="0">
                <a:latin typeface="Britannic Bold" panose="020B0903060703020204" pitchFamily="34" charset="0"/>
              </a:rPr>
              <a:t/>
            </a:r>
            <a:br>
              <a:rPr lang="es-ES" sz="2800" dirty="0">
                <a:latin typeface="Britannic Bold" panose="020B0903060703020204" pitchFamily="34" charset="0"/>
              </a:rPr>
            </a:br>
            <a:endParaRPr lang="es-ES" sz="2800" dirty="0" smtClean="0">
              <a:latin typeface="Britannic Bold" panose="020B0903060703020204" pitchFamily="34" charset="0"/>
            </a:endParaRPr>
          </a:p>
          <a:p>
            <a:pPr marL="0" indent="0" algn="ctr">
              <a:buNone/>
            </a:pPr>
            <a:r>
              <a:rPr lang="es-ES" sz="2800" dirty="0" smtClean="0">
                <a:latin typeface="Britannic Bold" panose="020B0903060703020204" pitchFamily="34" charset="0"/>
              </a:rPr>
              <a:t>Con los materiales que tengas en casa, crea </a:t>
            </a:r>
            <a:r>
              <a:rPr lang="es-ES" sz="2800" dirty="0" smtClean="0">
                <a:latin typeface="Britannic Bold" panose="020B0903060703020204" pitchFamily="34" charset="0"/>
              </a:rPr>
              <a:t>una tarjeta navideña.</a:t>
            </a:r>
          </a:p>
          <a:p>
            <a:pPr marL="0" indent="0" algn="ctr">
              <a:buNone/>
            </a:pPr>
            <a:r>
              <a:rPr lang="es-ES" sz="2800" dirty="0" smtClean="0">
                <a:latin typeface="Britannic Bold" panose="020B0903060703020204" pitchFamily="34" charset="0"/>
              </a:rPr>
              <a:t>Recuerda que las tarjetas son coloridas, con dibujos y un mensaje breve.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926" t="5900" r="50590" b="11151"/>
          <a:stretch/>
        </p:blipFill>
        <p:spPr>
          <a:xfrm rot="20946126">
            <a:off x="1034383" y="3823188"/>
            <a:ext cx="2088232" cy="299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Ayuda, somos prisioneros”: Niña encuentra escalofriante mensaje en tarjeta  navideñ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3"/>
          <a:stretch/>
        </p:blipFill>
        <p:spPr bwMode="auto">
          <a:xfrm>
            <a:off x="5619899" y="4111038"/>
            <a:ext cx="3095505" cy="266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5904255"/>
            <a:ext cx="2285984" cy="835919"/>
          </a:xfrm>
          <a:prstGeom prst="rect">
            <a:avLst/>
          </a:prstGeom>
        </p:spPr>
      </p:pic>
      <p:pic>
        <p:nvPicPr>
          <p:cNvPr id="7" name="6 Imagen" descr="logocra20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" y="5786430"/>
            <a:ext cx="1071570" cy="10715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9675"/>
            <a:ext cx="6019800" cy="599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77</Words>
  <Application>Microsoft Office PowerPoint</Application>
  <PresentationFormat>Presentación en pantalla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Cookie</vt:lpstr>
      <vt:lpstr>Elephant</vt:lpstr>
      <vt:lpstr>Wingdings</vt:lpstr>
      <vt:lpstr>Tema de Office</vt:lpstr>
      <vt:lpstr>Regalo Lector</vt:lpstr>
      <vt:lpstr>Presentación de PowerPoint</vt:lpstr>
      <vt:lpstr>Ruta de aprendizaje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Regalo lector prof: Claudia Kae</dc:title>
  <dc:creator>Biblioteca</dc:creator>
  <cp:lastModifiedBy>Usuario</cp:lastModifiedBy>
  <cp:revision>168</cp:revision>
  <dcterms:created xsi:type="dcterms:W3CDTF">2020-08-06T13:00:25Z</dcterms:created>
  <dcterms:modified xsi:type="dcterms:W3CDTF">2020-12-03T16:44:55Z</dcterms:modified>
</cp:coreProperties>
</file>